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3"/>
  </p:notesMasterIdLst>
  <p:sldIdLst>
    <p:sldId id="256" r:id="rId2"/>
    <p:sldId id="257" r:id="rId3"/>
    <p:sldId id="289" r:id="rId4"/>
    <p:sldId id="258" r:id="rId5"/>
    <p:sldId id="259" r:id="rId6"/>
    <p:sldId id="261" r:id="rId7"/>
    <p:sldId id="290" r:id="rId8"/>
    <p:sldId id="262" r:id="rId9"/>
    <p:sldId id="291" r:id="rId10"/>
    <p:sldId id="295" r:id="rId11"/>
    <p:sldId id="264" r:id="rId12"/>
    <p:sldId id="265" r:id="rId13"/>
    <p:sldId id="266" r:id="rId14"/>
    <p:sldId id="270" r:id="rId15"/>
    <p:sldId id="273" r:id="rId16"/>
    <p:sldId id="275" r:id="rId17"/>
    <p:sldId id="292" r:id="rId18"/>
    <p:sldId id="293" r:id="rId19"/>
    <p:sldId id="294" r:id="rId20"/>
    <p:sldId id="296" r:id="rId21"/>
    <p:sldId id="298" r:id="rId22"/>
    <p:sldId id="297" r:id="rId23"/>
    <p:sldId id="299" r:id="rId24"/>
    <p:sldId id="300" r:id="rId25"/>
    <p:sldId id="301" r:id="rId26"/>
    <p:sldId id="302" r:id="rId27"/>
    <p:sldId id="303" r:id="rId28"/>
    <p:sldId id="304" r:id="rId29"/>
    <p:sldId id="305" r:id="rId30"/>
    <p:sldId id="306" r:id="rId31"/>
    <p:sldId id="282" r:id="rId32"/>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AD112B-2394-4B77-B61E-EF1B35EFDD55}">
  <a:tblStyle styleId="{6DAD112B-2394-4B77-B61E-EF1B35EFDD5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77"/>
    <p:restoredTop sz="93338"/>
  </p:normalViewPr>
  <p:slideViewPr>
    <p:cSldViewPr snapToGrid="0">
      <p:cViewPr varScale="1">
        <p:scale>
          <a:sx n="118" d="100"/>
          <a:sy n="118" d="100"/>
        </p:scale>
        <p:origin x="1128"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8"/>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338" y="0"/>
            <a:ext cx="3038475" cy="465138"/>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675"/>
            <a:ext cx="3038475" cy="465138"/>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701675" y="4416425"/>
            <a:ext cx="5607050" cy="4183063"/>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98" name="Google Shape;98;p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699960aec_1_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699960aec_1_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48" name="Google Shape;148;g5699960aec_1_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205866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120c6180f_1_1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120c6180f_1_1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65" name="Google Shape;165;g5120c6180f_1_1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120c6180f_1_3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120c6180f_1_30: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73" name="Google Shape;173;g5120c6180f_1_30: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699960aec_1_1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699960aec_1_16: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81" name="Google Shape;181;g5699960aec_1_16: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8ba9d5b72_2_1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8ba9d5b72_2_10: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16" name="Google Shape;216;g58ba9d5b72_2_10: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699960aec_1_3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699960aec_1_37: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40" name="Google Shape;240;g5699960aec_1_37: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120c6180f_1_9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120c6180f_1_98: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255" name="Google Shape;255;g5120c6180f_1_98: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120c6180f_1_8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120c6180f_1_8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312" name="Google Shape;312;g5120c6180f_1_8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 name="Google Shape;105;p2:notes"/>
          <p:cNvSpPr txBox="1">
            <a:spLocks noGrp="1"/>
          </p:cNvSpPr>
          <p:nvPr>
            <p:ph type="body" idx="1"/>
          </p:nvPr>
        </p:nvSpPr>
        <p:spPr>
          <a:xfrm>
            <a:off x="701675" y="4416425"/>
            <a:ext cx="5607050" cy="4183063"/>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06" name="Google Shape;106;p2:notes"/>
          <p:cNvSpPr txBox="1">
            <a:spLocks noGrp="1"/>
          </p:cNvSpPr>
          <p:nvPr>
            <p:ph type="sldNum" idx="12"/>
          </p:nvPr>
        </p:nvSpPr>
        <p:spPr>
          <a:xfrm>
            <a:off x="3970338" y="8829675"/>
            <a:ext cx="3038475" cy="465138"/>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699960aec_0_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699960aec_0_0: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dirty="0"/>
          </a:p>
        </p:txBody>
      </p:sp>
      <p:sp>
        <p:nvSpPr>
          <p:cNvPr id="113" name="Google Shape;113;g5699960aec_0_0: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3328297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699960aec_0_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699960aec_0_0: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dirty="0"/>
          </a:p>
        </p:txBody>
      </p:sp>
      <p:sp>
        <p:nvSpPr>
          <p:cNvPr id="113" name="Google Shape;113;g5699960aec_0_0: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699960aec_0_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699960aec_0_7: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5537200" algn="l" rtl="0">
              <a:lnSpc>
                <a:spcPct val="115000"/>
              </a:lnSpc>
              <a:spcBef>
                <a:spcPts val="0"/>
              </a:spcBef>
              <a:spcAft>
                <a:spcPts val="0"/>
              </a:spcAft>
              <a:buClr>
                <a:schemeClr val="dk1"/>
              </a:buClr>
              <a:buSzPts val="1100"/>
              <a:buFont typeface="Arial"/>
              <a:buNone/>
            </a:pPr>
            <a:endParaRPr sz="1800" dirty="0">
              <a:latin typeface="Arial"/>
              <a:ea typeface="Arial"/>
              <a:cs typeface="Arial"/>
              <a:sym typeface="Arial"/>
            </a:endParaRPr>
          </a:p>
          <a:p>
            <a:pPr marL="0" lvl="0" indent="0" algn="l" rtl="0">
              <a:spcBef>
                <a:spcPts val="360"/>
              </a:spcBef>
              <a:spcAft>
                <a:spcPts val="0"/>
              </a:spcAft>
              <a:buNone/>
            </a:pPr>
            <a:endParaRPr dirty="0"/>
          </a:p>
        </p:txBody>
      </p:sp>
      <p:sp>
        <p:nvSpPr>
          <p:cNvPr id="122" name="Google Shape;122;g5699960aec_0_7: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99960aec_1_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99960aec_1_2: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r>
              <a:rPr lang="en-US"/>
              <a:t>W</a:t>
            </a:r>
            <a:endParaRPr/>
          </a:p>
        </p:txBody>
      </p:sp>
      <p:sp>
        <p:nvSpPr>
          <p:cNvPr id="140" name="Google Shape;140;g5699960aec_1_2: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99960aec_1_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99960aec_1_2: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r>
              <a:rPr lang="en-US"/>
              <a:t>W</a:t>
            </a:r>
            <a:endParaRPr/>
          </a:p>
        </p:txBody>
      </p:sp>
      <p:sp>
        <p:nvSpPr>
          <p:cNvPr id="140" name="Google Shape;140;g5699960aec_1_2: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3858211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699960aec_1_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699960aec_1_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48" name="Google Shape;148;g5699960aec_1_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699960aec_1_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699960aec_1_9:notes"/>
          <p:cNvSpPr txBox="1">
            <a:spLocks noGrp="1"/>
          </p:cNvSpPr>
          <p:nvPr>
            <p:ph type="body" idx="1"/>
          </p:nvPr>
        </p:nvSpPr>
        <p:spPr>
          <a:xfrm>
            <a:off x="701675" y="4416425"/>
            <a:ext cx="5607000" cy="4183200"/>
          </a:xfrm>
          <a:prstGeom prst="rect">
            <a:avLst/>
          </a:prstGeom>
        </p:spPr>
        <p:txBody>
          <a:bodyPr spcFirstLastPara="1" wrap="square" lIns="93175" tIns="46575" rIns="93175" bIns="46575" anchor="t" anchorCtr="0">
            <a:noAutofit/>
          </a:bodyPr>
          <a:lstStyle/>
          <a:p>
            <a:pPr marL="0" lvl="0" indent="0" algn="l" rtl="0">
              <a:spcBef>
                <a:spcPts val="360"/>
              </a:spcBef>
              <a:spcAft>
                <a:spcPts val="0"/>
              </a:spcAft>
              <a:buNone/>
            </a:pPr>
            <a:endParaRPr/>
          </a:p>
        </p:txBody>
      </p:sp>
      <p:sp>
        <p:nvSpPr>
          <p:cNvPr id="148" name="Google Shape;148;g5699960aec_1_9:notes"/>
          <p:cNvSpPr txBox="1">
            <a:spLocks noGrp="1"/>
          </p:cNvSpPr>
          <p:nvPr>
            <p:ph type="sldNum" idx="12"/>
          </p:nvPr>
        </p:nvSpPr>
        <p:spPr>
          <a:xfrm>
            <a:off x="3970338" y="8829675"/>
            <a:ext cx="3038400" cy="4650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440689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
        <p:cNvGrpSpPr/>
        <p:nvPr/>
      </p:nvGrpSpPr>
      <p:grpSpPr>
        <a:xfrm>
          <a:off x="0" y="0"/>
          <a:ext cx="0" cy="0"/>
          <a:chOff x="0" y="0"/>
          <a:chExt cx="0" cy="0"/>
        </a:xfrm>
      </p:grpSpPr>
      <p:sp>
        <p:nvSpPr>
          <p:cNvPr id="18" name="Google Shape;18;p2"/>
          <p:cNvSpPr txBox="1">
            <a:spLocks noGrp="1"/>
          </p:cNvSpPr>
          <p:nvPr>
            <p:ph type="title"/>
          </p:nvPr>
        </p:nvSpPr>
        <p:spPr>
          <a:xfrm>
            <a:off x="457200" y="685800"/>
            <a:ext cx="82296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2"/>
          <p:cNvSpPr txBox="1">
            <a:spLocks noGrp="1"/>
          </p:cNvSpPr>
          <p:nvPr>
            <p:ph type="body" idx="1"/>
          </p:nvPr>
        </p:nvSpPr>
        <p:spPr>
          <a:xfrm>
            <a:off x="457200" y="1905000"/>
            <a:ext cx="2590800" cy="4724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98450" algn="l">
              <a:spcBef>
                <a:spcPts val="800"/>
              </a:spcBef>
              <a:spcAft>
                <a:spcPts val="0"/>
              </a:spcAft>
              <a:buClr>
                <a:schemeClr val="dk1"/>
              </a:buClr>
              <a:buSzPts val="1100"/>
              <a:buChar char="•"/>
              <a:defRPr sz="1100"/>
            </a:lvl1pPr>
            <a:lvl2pPr marL="914400" lvl="1" indent="-298450" algn="l">
              <a:spcBef>
                <a:spcPts val="400"/>
              </a:spcBef>
              <a:spcAft>
                <a:spcPts val="0"/>
              </a:spcAft>
              <a:buClr>
                <a:schemeClr val="dk1"/>
              </a:buClr>
              <a:buSzPts val="1100"/>
              <a:buChar char="–"/>
              <a:defRPr sz="1100"/>
            </a:lvl2pPr>
            <a:lvl3pPr marL="1371600" lvl="2" indent="-298450" algn="l">
              <a:spcBef>
                <a:spcPts val="220"/>
              </a:spcBef>
              <a:spcAft>
                <a:spcPts val="0"/>
              </a:spcAft>
              <a:buClr>
                <a:schemeClr val="dk1"/>
              </a:buClr>
              <a:buSzPts val="1100"/>
              <a:buChar char="•"/>
              <a:defRPr sz="1100"/>
            </a:lvl3pPr>
            <a:lvl4pPr marL="1828800" lvl="3" indent="-298450" algn="l">
              <a:spcBef>
                <a:spcPts val="220"/>
              </a:spcBef>
              <a:spcAft>
                <a:spcPts val="0"/>
              </a:spcAft>
              <a:buClr>
                <a:schemeClr val="dk1"/>
              </a:buClr>
              <a:buSzPts val="1100"/>
              <a:buChar char="–"/>
              <a:defRPr sz="1100"/>
            </a:lvl4pPr>
            <a:lvl5pPr marL="2286000" lvl="4" indent="-298450" algn="l">
              <a:spcBef>
                <a:spcPts val="220"/>
              </a:spcBef>
              <a:spcAft>
                <a:spcPts val="0"/>
              </a:spcAft>
              <a:buClr>
                <a:schemeClr val="dk1"/>
              </a:buClr>
              <a:buSzPts val="1100"/>
              <a:buChar char="»"/>
              <a:defRPr sz="11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2"/>
          <p:cNvSpPr txBox="1">
            <a:spLocks noGrp="1"/>
          </p:cNvSpPr>
          <p:nvPr>
            <p:ph type="body" idx="2"/>
          </p:nvPr>
        </p:nvSpPr>
        <p:spPr>
          <a:xfrm>
            <a:off x="457200" y="1371600"/>
            <a:ext cx="2590800" cy="38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28600" algn="ctr">
              <a:spcBef>
                <a:spcPts val="360"/>
              </a:spcBef>
              <a:spcAft>
                <a:spcPts val="0"/>
              </a:spcAft>
              <a:buClr>
                <a:schemeClr val="dk1"/>
              </a:buClr>
              <a:buSzPts val="1800"/>
              <a:buNone/>
              <a:defRPr sz="1800" b="1"/>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2"/>
          <p:cNvSpPr txBox="1">
            <a:spLocks noGrp="1"/>
          </p:cNvSpPr>
          <p:nvPr>
            <p:ph type="body" idx="3"/>
          </p:nvPr>
        </p:nvSpPr>
        <p:spPr>
          <a:xfrm>
            <a:off x="3276600" y="1371600"/>
            <a:ext cx="2590800" cy="38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28600" algn="ctr">
              <a:spcBef>
                <a:spcPts val="360"/>
              </a:spcBef>
              <a:spcAft>
                <a:spcPts val="0"/>
              </a:spcAft>
              <a:buClr>
                <a:schemeClr val="dk1"/>
              </a:buClr>
              <a:buSzPts val="1800"/>
              <a:buNone/>
              <a:defRPr sz="1800" b="1"/>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2"/>
          <p:cNvSpPr txBox="1">
            <a:spLocks noGrp="1"/>
          </p:cNvSpPr>
          <p:nvPr>
            <p:ph type="body" idx="4"/>
          </p:nvPr>
        </p:nvSpPr>
        <p:spPr>
          <a:xfrm>
            <a:off x="6096000" y="1371600"/>
            <a:ext cx="2590800" cy="381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28600" algn="ctr">
              <a:spcBef>
                <a:spcPts val="360"/>
              </a:spcBef>
              <a:spcAft>
                <a:spcPts val="0"/>
              </a:spcAft>
              <a:buClr>
                <a:schemeClr val="dk1"/>
              </a:buClr>
              <a:buSzPts val="1800"/>
              <a:buNone/>
              <a:defRPr sz="1800" b="1"/>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2"/>
          <p:cNvSpPr txBox="1">
            <a:spLocks noGrp="1"/>
          </p:cNvSpPr>
          <p:nvPr>
            <p:ph type="body" idx="5"/>
          </p:nvPr>
        </p:nvSpPr>
        <p:spPr>
          <a:xfrm>
            <a:off x="3276600" y="1905000"/>
            <a:ext cx="2590800" cy="4724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98450" algn="l">
              <a:spcBef>
                <a:spcPts val="800"/>
              </a:spcBef>
              <a:spcAft>
                <a:spcPts val="0"/>
              </a:spcAft>
              <a:buClr>
                <a:schemeClr val="dk1"/>
              </a:buClr>
              <a:buSzPts val="1100"/>
              <a:buChar char="•"/>
              <a:defRPr sz="1100"/>
            </a:lvl1pPr>
            <a:lvl2pPr marL="914400" lvl="1" indent="-298450" algn="l">
              <a:spcBef>
                <a:spcPts val="400"/>
              </a:spcBef>
              <a:spcAft>
                <a:spcPts val="0"/>
              </a:spcAft>
              <a:buClr>
                <a:schemeClr val="dk1"/>
              </a:buClr>
              <a:buSzPts val="1100"/>
              <a:buChar char="–"/>
              <a:defRPr sz="1100"/>
            </a:lvl2pPr>
            <a:lvl3pPr marL="1371600" lvl="2" indent="-298450" algn="l">
              <a:spcBef>
                <a:spcPts val="220"/>
              </a:spcBef>
              <a:spcAft>
                <a:spcPts val="0"/>
              </a:spcAft>
              <a:buClr>
                <a:schemeClr val="dk1"/>
              </a:buClr>
              <a:buSzPts val="1100"/>
              <a:buChar char="•"/>
              <a:defRPr sz="1100"/>
            </a:lvl3pPr>
            <a:lvl4pPr marL="1828800" lvl="3" indent="-298450" algn="l">
              <a:spcBef>
                <a:spcPts val="220"/>
              </a:spcBef>
              <a:spcAft>
                <a:spcPts val="0"/>
              </a:spcAft>
              <a:buClr>
                <a:schemeClr val="dk1"/>
              </a:buClr>
              <a:buSzPts val="1100"/>
              <a:buChar char="–"/>
              <a:defRPr sz="1100"/>
            </a:lvl4pPr>
            <a:lvl5pPr marL="2286000" lvl="4" indent="-298450" algn="l">
              <a:spcBef>
                <a:spcPts val="220"/>
              </a:spcBef>
              <a:spcAft>
                <a:spcPts val="0"/>
              </a:spcAft>
              <a:buClr>
                <a:schemeClr val="dk1"/>
              </a:buClr>
              <a:buSzPts val="1100"/>
              <a:buChar char="»"/>
              <a:defRPr sz="11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
          <p:cNvSpPr txBox="1">
            <a:spLocks noGrp="1"/>
          </p:cNvSpPr>
          <p:nvPr>
            <p:ph type="body" idx="6"/>
          </p:nvPr>
        </p:nvSpPr>
        <p:spPr>
          <a:xfrm>
            <a:off x="6096000" y="1905000"/>
            <a:ext cx="2590800" cy="4724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lvl1pPr marL="457200" lvl="0" indent="-298450" algn="l">
              <a:spcBef>
                <a:spcPts val="800"/>
              </a:spcBef>
              <a:spcAft>
                <a:spcPts val="0"/>
              </a:spcAft>
              <a:buClr>
                <a:schemeClr val="dk1"/>
              </a:buClr>
              <a:buSzPts val="1100"/>
              <a:buChar char="•"/>
              <a:defRPr sz="1100"/>
            </a:lvl1pPr>
            <a:lvl2pPr marL="914400" lvl="1" indent="-298450" algn="l">
              <a:spcBef>
                <a:spcPts val="400"/>
              </a:spcBef>
              <a:spcAft>
                <a:spcPts val="0"/>
              </a:spcAft>
              <a:buClr>
                <a:schemeClr val="dk1"/>
              </a:buClr>
              <a:buSzPts val="1100"/>
              <a:buChar char="–"/>
              <a:defRPr sz="1100"/>
            </a:lvl2pPr>
            <a:lvl3pPr marL="1371600" lvl="2" indent="-298450" algn="l">
              <a:spcBef>
                <a:spcPts val="220"/>
              </a:spcBef>
              <a:spcAft>
                <a:spcPts val="0"/>
              </a:spcAft>
              <a:buClr>
                <a:schemeClr val="dk1"/>
              </a:buClr>
              <a:buSzPts val="1100"/>
              <a:buChar char="•"/>
              <a:defRPr sz="1100"/>
            </a:lvl3pPr>
            <a:lvl4pPr marL="1828800" lvl="3" indent="-298450" algn="l">
              <a:spcBef>
                <a:spcPts val="220"/>
              </a:spcBef>
              <a:spcAft>
                <a:spcPts val="0"/>
              </a:spcAft>
              <a:buClr>
                <a:schemeClr val="dk1"/>
              </a:buClr>
              <a:buSzPts val="1100"/>
              <a:buChar char="–"/>
              <a:defRPr sz="1100"/>
            </a:lvl4pPr>
            <a:lvl5pPr marL="2286000" lvl="4" indent="-298450" algn="l">
              <a:spcBef>
                <a:spcPts val="220"/>
              </a:spcBef>
              <a:spcAft>
                <a:spcPts val="0"/>
              </a:spcAft>
              <a:buClr>
                <a:schemeClr val="dk1"/>
              </a:buClr>
              <a:buSzPts val="1100"/>
              <a:buChar char="»"/>
              <a:defRPr sz="11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7" name="Google Shape;77;p1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9" name="Google Shape;7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457200" y="762000"/>
            <a:ext cx="8229600" cy="6556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rot="5400000">
            <a:off x="5014119" y="2453481"/>
            <a:ext cx="5287963"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0" name="Google Shape;90;p13"/>
          <p:cNvSpPr txBox="1">
            <a:spLocks noGrp="1"/>
          </p:cNvSpPr>
          <p:nvPr>
            <p:ph type="body" idx="1"/>
          </p:nvPr>
        </p:nvSpPr>
        <p:spPr>
          <a:xfrm rot="5400000">
            <a:off x="823119" y="472282"/>
            <a:ext cx="5287963"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1" name="Google Shape;9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94"/>
        <p:cNvGrpSpPr/>
        <p:nvPr/>
      </p:nvGrpSpPr>
      <p:grpSpPr>
        <a:xfrm>
          <a:off x="0" y="0"/>
          <a:ext cx="0" cy="0"/>
          <a:chOff x="0" y="0"/>
          <a:chExt cx="0" cy="0"/>
        </a:xfrm>
      </p:grpSpPr>
      <p:pic>
        <p:nvPicPr>
          <p:cNvPr id="95" name="Google Shape;95;p14" descr="title.pn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8" name="Google Shape;2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 name="Google Shape;3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0" name="Google Shape;4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6" name="Google Shape;4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7" name="Google Shape;4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1" name="Google Shape;6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457200" y="914400"/>
            <a:ext cx="3008313" cy="5207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3575050" y="914400"/>
            <a:ext cx="5111750" cy="52117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1" name="Google Shape;71;p10"/>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2" name="Google Shape;7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p:nvPr/>
        </p:nvSpPr>
        <p:spPr>
          <a:xfrm>
            <a:off x="0" y="0"/>
            <a:ext cx="9144000" cy="569913"/>
          </a:xfrm>
          <a:prstGeom prst="rect">
            <a:avLst/>
          </a:prstGeom>
          <a:solidFill>
            <a:srgbClr val="CD00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b="0" i="0" u="none" strike="noStrike" cap="none">
              <a:solidFill>
                <a:srgbClr val="000000"/>
              </a:solidFill>
              <a:latin typeface="Arial"/>
              <a:ea typeface="Arial"/>
              <a:cs typeface="Arial"/>
              <a:sym typeface="Arial"/>
            </a:endParaRPr>
          </a:p>
        </p:txBody>
      </p:sp>
      <p:pic>
        <p:nvPicPr>
          <p:cNvPr id="16" name="Google Shape;16;p1" descr="white_neu_logo.png"/>
          <p:cNvPicPr preferRelativeResize="0"/>
          <p:nvPr/>
        </p:nvPicPr>
        <p:blipFill rotWithShape="1">
          <a:blip r:embed="rId15">
            <a:alphaModFix/>
          </a:blip>
          <a:srcRect/>
          <a:stretch/>
        </p:blipFill>
        <p:spPr>
          <a:xfrm>
            <a:off x="457200" y="169863"/>
            <a:ext cx="3048000" cy="28733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p:nvPr/>
        </p:nvSpPr>
        <p:spPr>
          <a:xfrm>
            <a:off x="1551000" y="4259100"/>
            <a:ext cx="6042000" cy="17586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1000"/>
              </a:spcBef>
              <a:spcAft>
                <a:spcPts val="0"/>
              </a:spcAft>
              <a:buNone/>
            </a:pPr>
            <a:endParaRPr sz="1800" dirty="0">
              <a:solidFill>
                <a:srgbClr val="595959"/>
              </a:solidFill>
              <a:latin typeface="Century Gothic"/>
              <a:ea typeface="Century Gothic"/>
              <a:cs typeface="Century Gothic"/>
              <a:sym typeface="Century Gothic"/>
            </a:endParaRPr>
          </a:p>
          <a:p>
            <a:pPr marL="0" lvl="0" indent="0" algn="ctr" rtl="0">
              <a:lnSpc>
                <a:spcPct val="80000"/>
              </a:lnSpc>
              <a:spcBef>
                <a:spcPts val="1000"/>
              </a:spcBef>
              <a:spcAft>
                <a:spcPts val="0"/>
              </a:spcAft>
              <a:buNone/>
            </a:pPr>
            <a:r>
              <a:rPr lang="en-US" sz="1800" dirty="0">
                <a:solidFill>
                  <a:srgbClr val="595959"/>
                </a:solidFill>
                <a:latin typeface="Calibri"/>
                <a:ea typeface="Calibri"/>
                <a:cs typeface="Calibri"/>
                <a:sym typeface="Calibri"/>
              </a:rPr>
              <a:t>Min Gong, Wei Chieh Wang</a:t>
            </a:r>
            <a:endParaRPr sz="1800" dirty="0">
              <a:solidFill>
                <a:srgbClr val="595959"/>
              </a:solidFill>
              <a:latin typeface="Century Gothic"/>
              <a:ea typeface="Century Gothic"/>
              <a:cs typeface="Century Gothic"/>
              <a:sym typeface="Century Gothic"/>
            </a:endParaRPr>
          </a:p>
          <a:p>
            <a:pPr marL="0" lvl="0" indent="0" algn="l" rtl="0">
              <a:lnSpc>
                <a:spcPct val="80000"/>
              </a:lnSpc>
              <a:spcBef>
                <a:spcPts val="1000"/>
              </a:spcBef>
              <a:spcAft>
                <a:spcPts val="0"/>
              </a:spcAft>
              <a:buNone/>
            </a:pPr>
            <a:endParaRPr sz="1530" dirty="0">
              <a:solidFill>
                <a:srgbClr val="595959"/>
              </a:solidFill>
              <a:latin typeface="Century Gothic"/>
              <a:ea typeface="Century Gothic"/>
              <a:cs typeface="Century Gothic"/>
              <a:sym typeface="Century Gothic"/>
            </a:endParaRPr>
          </a:p>
        </p:txBody>
      </p:sp>
      <p:sp>
        <p:nvSpPr>
          <p:cNvPr id="101" name="Google Shape;101;p15"/>
          <p:cNvSpPr txBox="1"/>
          <p:nvPr/>
        </p:nvSpPr>
        <p:spPr>
          <a:xfrm>
            <a:off x="397625" y="2847000"/>
            <a:ext cx="8400000" cy="10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latin typeface="Calibri"/>
                <a:ea typeface="Calibri"/>
                <a:cs typeface="Calibri"/>
                <a:sym typeface="Calibri"/>
              </a:rPr>
              <a:t>Movie Recommendation System</a:t>
            </a:r>
            <a:endParaRPr sz="3000" dirty="0">
              <a:latin typeface="Calibri"/>
              <a:ea typeface="Calibri"/>
              <a:cs typeface="Calibri"/>
              <a:sym typeface="Calibri"/>
            </a:endParaRPr>
          </a:p>
        </p:txBody>
      </p:sp>
      <p:pic>
        <p:nvPicPr>
          <p:cNvPr id="102" name="Google Shape;102;p15" descr="http://nuweb9.neu.edu/erem2013/wp-content/uploads/2013/01/NUCEE.png"/>
          <p:cNvPicPr preferRelativeResize="0"/>
          <p:nvPr/>
        </p:nvPicPr>
        <p:blipFill>
          <a:blip r:embed="rId3">
            <a:alphaModFix/>
          </a:blip>
          <a:stretch>
            <a:fillRect/>
          </a:stretch>
        </p:blipFill>
        <p:spPr>
          <a:xfrm>
            <a:off x="1709738" y="1237750"/>
            <a:ext cx="5724525" cy="1133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ctrTitle"/>
          </p:nvPr>
        </p:nvSpPr>
        <p:spPr>
          <a:xfrm>
            <a:off x="685800" y="607389"/>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dirty="0"/>
              <a:t>Visualization and processing</a:t>
            </a:r>
            <a:endParaRPr sz="3600" b="1" dirty="0"/>
          </a:p>
        </p:txBody>
      </p:sp>
      <p:sp>
        <p:nvSpPr>
          <p:cNvPr id="152" name="Google Shape;152;p2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6" name="TextBox 5">
            <a:extLst>
              <a:ext uri="{FF2B5EF4-FFF2-40B4-BE49-F238E27FC236}">
                <a16:creationId xmlns:a16="http://schemas.microsoft.com/office/drawing/2014/main" id="{CA595FDE-C0A7-3841-A43D-A0D38B7966FE}"/>
              </a:ext>
            </a:extLst>
          </p:cNvPr>
          <p:cNvSpPr txBox="1"/>
          <p:nvPr/>
        </p:nvSpPr>
        <p:spPr>
          <a:xfrm>
            <a:off x="408007" y="1921357"/>
            <a:ext cx="7772400" cy="3139321"/>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1800" dirty="0"/>
              <a:t>We take boxplots to visualize the ratings for top10 movies which can not only give average but also variation information for each movie’s ratings.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One thing needs attention here is that, we set a filter for candidates in the rankings in case of a small number of ratings dominates the result. For example, if a movie was just rated by one user, but got a 5, it might get a really high rank which is not convincible. Thus, we only take the movies that received more than 5% number of ratings in the same genre or time period.</a:t>
            </a:r>
          </a:p>
        </p:txBody>
      </p:sp>
    </p:spTree>
    <p:extLst>
      <p:ext uri="{BB962C8B-B14F-4D97-AF65-F5344CB8AC3E}">
        <p14:creationId xmlns:p14="http://schemas.microsoft.com/office/powerpoint/2010/main" val="1334274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9" name="Google Shape;169;p2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94076"/>
            <a:ext cx="7856296" cy="4744824"/>
          </a:xfrm>
          <a:prstGeom prst="rect">
            <a:avLst/>
          </a:prstGeom>
        </p:spPr>
      </p:pic>
      <p:sp>
        <p:nvSpPr>
          <p:cNvPr id="7" name="Google Shape;150;p21">
            <a:extLst>
              <a:ext uri="{FF2B5EF4-FFF2-40B4-BE49-F238E27FC236}">
                <a16:creationId xmlns:a16="http://schemas.microsoft.com/office/drawing/2014/main" id="{730B121B-FE61-2648-A759-3DFEF6F8EF62}"/>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movies in 1980s</a:t>
            </a:r>
            <a:endParaRPr lang="en-US"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7" name="Google Shape;177;p2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2" name="Subtitle 1"/>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50" y="1831089"/>
            <a:ext cx="7812820" cy="4707811"/>
          </a:xfrm>
          <a:prstGeom prst="rect">
            <a:avLst/>
          </a:prstGeom>
        </p:spPr>
      </p:pic>
      <p:sp>
        <p:nvSpPr>
          <p:cNvPr id="8" name="Google Shape;150;p21">
            <a:extLst>
              <a:ext uri="{FF2B5EF4-FFF2-40B4-BE49-F238E27FC236}">
                <a16:creationId xmlns:a16="http://schemas.microsoft.com/office/drawing/2014/main" id="{B2F3596D-28C1-DB4B-A9A5-FEEF14B15043}"/>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movies in 1990s</a:t>
            </a:r>
            <a:endParaRPr lang="en-US" sz="20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5" name="Google Shape;185;p2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9379"/>
            <a:ext cx="7964671" cy="4837396"/>
          </a:xfrm>
          <a:prstGeom prst="rect">
            <a:avLst/>
          </a:prstGeom>
        </p:spPr>
      </p:pic>
      <p:sp>
        <p:nvSpPr>
          <p:cNvPr id="7" name="Google Shape;150;p21">
            <a:extLst>
              <a:ext uri="{FF2B5EF4-FFF2-40B4-BE49-F238E27FC236}">
                <a16:creationId xmlns:a16="http://schemas.microsoft.com/office/drawing/2014/main" id="{E963C003-F85E-6746-975F-CEB15AC41D5E}"/>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movies in 2000s</a:t>
            </a:r>
            <a:endParaRPr lang="en-US" sz="20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2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99" y="1788338"/>
            <a:ext cx="7791101" cy="4705059"/>
          </a:xfrm>
          <a:prstGeom prst="rect">
            <a:avLst/>
          </a:prstGeom>
        </p:spPr>
      </p:pic>
      <p:sp>
        <p:nvSpPr>
          <p:cNvPr id="7" name="Google Shape;150;p21">
            <a:extLst>
              <a:ext uri="{FF2B5EF4-FFF2-40B4-BE49-F238E27FC236}">
                <a16:creationId xmlns:a16="http://schemas.microsoft.com/office/drawing/2014/main" id="{236E0BA1-D265-6A4B-9FF7-6FC8E3720A92}"/>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action movies</a:t>
            </a:r>
            <a:endParaRPr lang="en-US" sz="20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09" y="1800653"/>
            <a:ext cx="7930891" cy="4731884"/>
          </a:xfrm>
          <a:prstGeom prst="rect">
            <a:avLst/>
          </a:prstGeom>
        </p:spPr>
      </p:pic>
      <p:sp>
        <p:nvSpPr>
          <p:cNvPr id="6" name="Google Shape;150;p21">
            <a:extLst>
              <a:ext uri="{FF2B5EF4-FFF2-40B4-BE49-F238E27FC236}">
                <a16:creationId xmlns:a16="http://schemas.microsoft.com/office/drawing/2014/main" id="{5B61DB7C-A962-7946-A242-235E9D361BBA}"/>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drama movies</a:t>
            </a:r>
            <a:endParaRPr lang="en-US" sz="20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subTitle" idx="1"/>
          </p:nvPr>
        </p:nvSpPr>
        <p:spPr>
          <a:xfrm>
            <a:off x="716825" y="2028175"/>
            <a:ext cx="6400800" cy="1752600"/>
          </a:xfrm>
          <a:prstGeom prst="rect">
            <a:avLst/>
          </a:prstGeom>
        </p:spPr>
        <p:txBody>
          <a:bodyPr spcFirstLastPara="1" wrap="square" lIns="91425" tIns="45700" rIns="91425" bIns="45700" anchor="t" anchorCtr="0">
            <a:noAutofit/>
          </a:bodyPr>
          <a:lstStyle/>
          <a:p>
            <a:pPr marL="914400" lvl="0" indent="0" algn="l" rtl="0">
              <a:spcBef>
                <a:spcPts val="640"/>
              </a:spcBef>
              <a:spcAft>
                <a:spcPts val="0"/>
              </a:spcAft>
              <a:buNone/>
            </a:pPr>
            <a:endParaRPr sz="2600" dirty="0">
              <a:solidFill>
                <a:schemeClr val="dk1"/>
              </a:solidFill>
            </a:endParaRPr>
          </a:p>
          <a:p>
            <a:pPr marL="914400" lvl="0" indent="0" algn="l" rtl="0">
              <a:spcBef>
                <a:spcPts val="560"/>
              </a:spcBef>
              <a:spcAft>
                <a:spcPts val="0"/>
              </a:spcAft>
              <a:buNone/>
            </a:pPr>
            <a:endParaRPr sz="2200" dirty="0">
              <a:solidFill>
                <a:schemeClr val="dk1"/>
              </a:solidFill>
            </a:endParaRPr>
          </a:p>
        </p:txBody>
      </p:sp>
      <p:sp>
        <p:nvSpPr>
          <p:cNvPr id="258" name="Google Shape;258;p3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197" y="1765600"/>
            <a:ext cx="7682278" cy="4683349"/>
          </a:xfrm>
          <a:prstGeom prst="rect">
            <a:avLst/>
          </a:prstGeom>
        </p:spPr>
      </p:pic>
      <p:sp>
        <p:nvSpPr>
          <p:cNvPr id="6" name="Google Shape;150;p21">
            <a:extLst>
              <a:ext uri="{FF2B5EF4-FFF2-40B4-BE49-F238E27FC236}">
                <a16:creationId xmlns:a16="http://schemas.microsoft.com/office/drawing/2014/main" id="{AE55DD91-4BF6-7241-942D-4EB05666C75B}"/>
              </a:ext>
            </a:extLst>
          </p:cNvPr>
          <p:cNvSpPr txBox="1">
            <a:spLocks/>
          </p:cNvSpPr>
          <p:nvPr/>
        </p:nvSpPr>
        <p:spPr>
          <a:xfrm>
            <a:off x="685800" y="607389"/>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t>Visualization and processing</a:t>
            </a:r>
          </a:p>
          <a:p>
            <a:pPr algn="l"/>
            <a:r>
              <a:rPr lang="en-US" sz="2000" dirty="0"/>
              <a:t>best Sci-Fi movies</a:t>
            </a:r>
            <a:endParaRPr lang="en-US" sz="20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r>
              <a:rPr lang="en-US" sz="3600" b="1" dirty="0">
                <a:solidFill>
                  <a:schemeClr val="tx1"/>
                </a:solidFill>
              </a:rPr>
              <a:t>Dimension reduction and variable selection</a:t>
            </a:r>
            <a:endParaRPr lang="en-US" dirty="0"/>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5" name="TextBox 4">
            <a:extLst>
              <a:ext uri="{FF2B5EF4-FFF2-40B4-BE49-F238E27FC236}">
                <a16:creationId xmlns:a16="http://schemas.microsoft.com/office/drawing/2014/main" id="{C9951C31-9633-3945-8FD0-0832E77E48AD}"/>
              </a:ext>
            </a:extLst>
          </p:cNvPr>
          <p:cNvSpPr txBox="1"/>
          <p:nvPr/>
        </p:nvSpPr>
        <p:spPr>
          <a:xfrm>
            <a:off x="833377" y="1713774"/>
            <a:ext cx="7396223" cy="2554545"/>
          </a:xfrm>
          <a:prstGeom prst="rect">
            <a:avLst/>
          </a:prstGeom>
          <a:noFill/>
        </p:spPr>
        <p:txBody>
          <a:bodyPr wrap="square" rtlCol="0">
            <a:spAutoFit/>
          </a:bodyPr>
          <a:lstStyle/>
          <a:p>
            <a:r>
              <a:rPr lang="en-US" sz="2000" dirty="0"/>
              <a:t>The dimension of our data is not large, so we don’t need to reduce the dimensions.</a:t>
            </a:r>
          </a:p>
          <a:p>
            <a:endParaRPr lang="en-US" sz="2000" dirty="0"/>
          </a:p>
          <a:p>
            <a:pPr marL="342900" indent="-342900">
              <a:buFont typeface="Arial" panose="020B0604020202020204" pitchFamily="34" charset="0"/>
              <a:buChar char="•"/>
            </a:pPr>
            <a:r>
              <a:rPr lang="en-US" sz="2000" dirty="0"/>
              <a:t>Predictors for users:</a:t>
            </a:r>
          </a:p>
          <a:p>
            <a:r>
              <a:rPr lang="en-US" sz="2000" dirty="0"/>
              <a:t>     </a:t>
            </a:r>
            <a:r>
              <a:rPr lang="en-US" sz="2000" dirty="0" err="1"/>
              <a:t>userId</a:t>
            </a:r>
            <a:r>
              <a:rPr lang="en-US" sz="2000" dirty="0"/>
              <a:t>, ratings</a:t>
            </a:r>
          </a:p>
          <a:p>
            <a:endParaRPr lang="en-US" sz="2000" dirty="0"/>
          </a:p>
          <a:p>
            <a:pPr marL="342900" indent="-342900">
              <a:buFont typeface="Arial" panose="020B0604020202020204" pitchFamily="34" charset="0"/>
              <a:buChar char="•"/>
            </a:pPr>
            <a:r>
              <a:rPr lang="en-US" sz="2000" dirty="0"/>
              <a:t>Predictors for movies:</a:t>
            </a:r>
          </a:p>
          <a:p>
            <a:r>
              <a:rPr lang="en-US" sz="2000" dirty="0"/>
              <a:t>     </a:t>
            </a:r>
            <a:r>
              <a:rPr lang="en-US" sz="2000" dirty="0" err="1"/>
              <a:t>movieId</a:t>
            </a:r>
            <a:r>
              <a:rPr lang="en-US" sz="2000" dirty="0"/>
              <a:t>, title, year, genres(18 dummies)</a:t>
            </a:r>
          </a:p>
        </p:txBody>
      </p:sp>
      <p:sp>
        <p:nvSpPr>
          <p:cNvPr id="6" name="TextBox 5">
            <a:extLst>
              <a:ext uri="{FF2B5EF4-FFF2-40B4-BE49-F238E27FC236}">
                <a16:creationId xmlns:a16="http://schemas.microsoft.com/office/drawing/2014/main" id="{41306BE7-B752-7343-9125-2E107BEE1B18}"/>
              </a:ext>
            </a:extLst>
          </p:cNvPr>
          <p:cNvSpPr txBox="1"/>
          <p:nvPr/>
        </p:nvSpPr>
        <p:spPr>
          <a:xfrm>
            <a:off x="833377" y="4436340"/>
            <a:ext cx="7535119" cy="1415772"/>
          </a:xfrm>
          <a:prstGeom prst="rect">
            <a:avLst/>
          </a:prstGeom>
          <a:noFill/>
        </p:spPr>
        <p:txBody>
          <a:bodyPr wrap="square" rtlCol="0">
            <a:spAutoFit/>
          </a:bodyPr>
          <a:lstStyle/>
          <a:p>
            <a:r>
              <a:rPr lang="en-US" sz="1800" dirty="0">
                <a:solidFill>
                  <a:srgbClr val="FF0000"/>
                </a:solidFill>
              </a:rPr>
              <a:t>Concerns:</a:t>
            </a:r>
          </a:p>
          <a:p>
            <a:r>
              <a:rPr lang="en-US" sz="1800" dirty="0">
                <a:solidFill>
                  <a:schemeClr val="tx1"/>
                </a:solidFill>
              </a:rPr>
              <a:t>Here we have some concerns. Whether that a user rated a movie means s/he is interested in that movie? If s/he gave a score of 1 or 2 or if s/he hasn’t watched the movies, which shows s/he dislike it more?</a:t>
            </a:r>
          </a:p>
          <a:p>
            <a:endParaRPr lang="en-US" dirty="0"/>
          </a:p>
        </p:txBody>
      </p:sp>
    </p:spTree>
    <p:extLst>
      <p:ext uri="{BB962C8B-B14F-4D97-AF65-F5344CB8AC3E}">
        <p14:creationId xmlns:p14="http://schemas.microsoft.com/office/powerpoint/2010/main" val="331814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833377" y="2095741"/>
            <a:ext cx="7396223" cy="2893100"/>
          </a:xfrm>
          <a:prstGeom prst="rect">
            <a:avLst/>
          </a:prstGeom>
          <a:noFill/>
        </p:spPr>
        <p:txBody>
          <a:bodyPr wrap="square" rtlCol="0">
            <a:spAutoFit/>
          </a:bodyPr>
          <a:lstStyle/>
          <a:p>
            <a:r>
              <a:rPr lang="en-US" sz="1800" dirty="0"/>
              <a:t>As we mentioned at first, we take unsupervised learning methods to deal with this problem. </a:t>
            </a:r>
          </a:p>
          <a:p>
            <a:r>
              <a:rPr lang="en-US" sz="1800" dirty="0"/>
              <a:t>Specifically, we divide our potential clients into 2 groups: new users and old users, who are differed by if they have recorded rating history in our data set. We take different models for different types of users.</a:t>
            </a:r>
          </a:p>
          <a:p>
            <a:endParaRPr lang="en-US" sz="1800" dirty="0"/>
          </a:p>
          <a:p>
            <a:pPr marL="285750" indent="-285750">
              <a:buFont typeface="Arial" panose="020B0604020202020204" pitchFamily="34" charset="0"/>
              <a:buChar char="•"/>
            </a:pPr>
            <a:r>
              <a:rPr lang="en-US" sz="1800" dirty="0"/>
              <a:t>New users: searching and sorting based on user’s input preferences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Old users: user-based collaborative filtering</a:t>
            </a:r>
          </a:p>
          <a:p>
            <a:endParaRPr lang="en-US" sz="2000" dirty="0"/>
          </a:p>
        </p:txBody>
      </p:sp>
    </p:spTree>
    <p:extLst>
      <p:ext uri="{BB962C8B-B14F-4D97-AF65-F5344CB8AC3E}">
        <p14:creationId xmlns:p14="http://schemas.microsoft.com/office/powerpoint/2010/main" val="1354676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873888" y="1702201"/>
            <a:ext cx="7812912" cy="3785652"/>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New users: searching and sorting based on user’s input preferences</a:t>
            </a:r>
          </a:p>
          <a:p>
            <a:pPr marL="285750" indent="-285750">
              <a:buFont typeface="Arial" panose="020B0604020202020204" pitchFamily="34" charset="0"/>
              <a:buChar char="•"/>
            </a:pPr>
            <a:endParaRPr lang="en-US" sz="1800" dirty="0"/>
          </a:p>
          <a:p>
            <a:r>
              <a:rPr lang="en-US" sz="1800" dirty="0"/>
              <a:t>Since we don’t have data of a totally new user, technically recommendation for a new user should not by a “data mining” approach. </a:t>
            </a:r>
          </a:p>
          <a:p>
            <a:endParaRPr lang="en-US" sz="1800" dirty="0"/>
          </a:p>
          <a:p>
            <a:r>
              <a:rPr lang="en-US" sz="1800" dirty="0"/>
              <a:t>To recommend for a new user, we let him/her input his/her preferred genre and time period. We search for all movies satisfied these requirement and sort them by average ratings. Then, we select top5 movies with highest average rating scores.</a:t>
            </a:r>
          </a:p>
          <a:p>
            <a:pPr marL="285750" indent="-285750">
              <a:buFont typeface="Arial" panose="020B0604020202020204" pitchFamily="34" charset="0"/>
              <a:buChar char="•"/>
            </a:pPr>
            <a:endParaRPr lang="en-US" sz="1800" dirty="0"/>
          </a:p>
          <a:p>
            <a:endParaRPr lang="en-US" sz="2000" dirty="0"/>
          </a:p>
        </p:txBody>
      </p:sp>
    </p:spTree>
    <p:extLst>
      <p:ext uri="{BB962C8B-B14F-4D97-AF65-F5344CB8AC3E}">
        <p14:creationId xmlns:p14="http://schemas.microsoft.com/office/powerpoint/2010/main" val="119141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subTitle" idx="1"/>
          </p:nvPr>
        </p:nvSpPr>
        <p:spPr>
          <a:xfrm>
            <a:off x="836400" y="2214579"/>
            <a:ext cx="6400800" cy="3966302"/>
          </a:xfrm>
          <a:prstGeom prst="rect">
            <a:avLst/>
          </a:prstGeom>
          <a:noFill/>
          <a:ln>
            <a:noFill/>
          </a:ln>
        </p:spPr>
        <p:txBody>
          <a:bodyPr spcFirstLastPara="1" wrap="square" lIns="91425" tIns="45700" rIns="91425" bIns="45700" anchor="t" anchorCtr="0">
            <a:noAutofit/>
          </a:bodyPr>
          <a:lstStyle/>
          <a:p>
            <a:pPr lvl="0" algn="l"/>
            <a:r>
              <a:rPr lang="en-US" sz="2000" b="1" dirty="0">
                <a:solidFill>
                  <a:schemeClr val="tx1"/>
                </a:solidFill>
              </a:rPr>
              <a:t>Introduction</a:t>
            </a:r>
            <a:endParaRPr lang="en-US" sz="2000" dirty="0">
              <a:solidFill>
                <a:schemeClr val="tx1"/>
              </a:solidFill>
            </a:endParaRPr>
          </a:p>
          <a:p>
            <a:pPr lvl="0" algn="l"/>
            <a:r>
              <a:rPr lang="en-US" sz="2000" b="1" dirty="0">
                <a:solidFill>
                  <a:schemeClr val="tx1"/>
                </a:solidFill>
              </a:rPr>
              <a:t>Project selection and problem definition</a:t>
            </a:r>
          </a:p>
          <a:p>
            <a:pPr lvl="0" algn="l"/>
            <a:r>
              <a:rPr lang="en-US" sz="2000" b="1" dirty="0">
                <a:solidFill>
                  <a:schemeClr val="tx1"/>
                </a:solidFill>
              </a:rPr>
              <a:t>Data collection</a:t>
            </a:r>
          </a:p>
          <a:p>
            <a:pPr lvl="0" algn="l"/>
            <a:r>
              <a:rPr lang="en-US" sz="2000" b="1" dirty="0">
                <a:solidFill>
                  <a:schemeClr val="tx1"/>
                </a:solidFill>
              </a:rPr>
              <a:t>Data exploration</a:t>
            </a:r>
          </a:p>
          <a:p>
            <a:pPr lvl="0" algn="l"/>
            <a:r>
              <a:rPr lang="en-US" sz="2000" b="1" dirty="0">
                <a:solidFill>
                  <a:schemeClr val="tx1"/>
                </a:solidFill>
              </a:rPr>
              <a:t>Visualization and processing</a:t>
            </a:r>
          </a:p>
          <a:p>
            <a:pPr lvl="0" algn="l"/>
            <a:r>
              <a:rPr lang="en-US" sz="2000" b="1" dirty="0">
                <a:solidFill>
                  <a:schemeClr val="tx1"/>
                </a:solidFill>
              </a:rPr>
              <a:t>Dimension reduction and variable selection</a:t>
            </a:r>
          </a:p>
          <a:p>
            <a:pPr lvl="0" algn="l"/>
            <a:r>
              <a:rPr lang="en-US" sz="2000" b="1" dirty="0">
                <a:solidFill>
                  <a:schemeClr val="tx1"/>
                </a:solidFill>
              </a:rPr>
              <a:t>Model exploration and selection</a:t>
            </a:r>
          </a:p>
          <a:p>
            <a:pPr lvl="0" algn="l"/>
            <a:r>
              <a:rPr lang="en-US" sz="2000" b="1" dirty="0">
                <a:solidFill>
                  <a:schemeClr val="tx1"/>
                </a:solidFill>
              </a:rPr>
              <a:t>Model performance evaluation</a:t>
            </a:r>
          </a:p>
          <a:p>
            <a:pPr lvl="0" algn="l"/>
            <a:r>
              <a:rPr lang="en-US" sz="2000" b="1" dirty="0">
                <a:solidFill>
                  <a:schemeClr val="tx1"/>
                </a:solidFill>
              </a:rPr>
              <a:t>Performance visualization</a:t>
            </a:r>
          </a:p>
          <a:p>
            <a:pPr lvl="0" algn="l"/>
            <a:r>
              <a:rPr lang="en-US" sz="2000" b="1" dirty="0">
                <a:solidFill>
                  <a:schemeClr val="tx1"/>
                </a:solidFill>
              </a:rPr>
              <a:t>Future work</a:t>
            </a:r>
            <a:endParaRPr sz="2000" b="1" dirty="0">
              <a:solidFill>
                <a:schemeClr val="tx1"/>
              </a:solidFill>
            </a:endParaRPr>
          </a:p>
        </p:txBody>
      </p:sp>
      <p:sp>
        <p:nvSpPr>
          <p:cNvPr id="109" name="Google Shape;109;p16"/>
          <p:cNvSpPr txBox="1">
            <a:spLocks noGrp="1"/>
          </p:cNvSpPr>
          <p:nvPr>
            <p:ph type="ctrTitle"/>
          </p:nvPr>
        </p:nvSpPr>
        <p:spPr>
          <a:xfrm>
            <a:off x="836400" y="1371200"/>
            <a:ext cx="7772400" cy="844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Agenda</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74562" y="1424409"/>
            <a:ext cx="8212238" cy="3477875"/>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Old users: user-based collaborative filtering</a:t>
            </a:r>
          </a:p>
          <a:p>
            <a:pPr marL="285750" indent="-285750">
              <a:buFont typeface="Arial" panose="020B0604020202020204" pitchFamily="34" charset="0"/>
              <a:buChar char="•"/>
            </a:pPr>
            <a:endParaRPr lang="en-US" sz="2000" dirty="0"/>
          </a:p>
          <a:p>
            <a:r>
              <a:rPr lang="en-US" sz="1800" dirty="0"/>
              <a:t>User-based collaborative filtering is simply explained as: </a:t>
            </a:r>
          </a:p>
          <a:p>
            <a:pPr algn="ctr"/>
            <a:r>
              <a:rPr lang="en-US" sz="1800" i="1" dirty="0"/>
              <a:t>people watched these movies also watched…</a:t>
            </a:r>
          </a:p>
          <a:p>
            <a:endParaRPr lang="en-US" sz="1800" dirty="0"/>
          </a:p>
          <a:p>
            <a:r>
              <a:rPr lang="en-US" sz="1800" dirty="0"/>
              <a:t>The main point of this model is to find who are the similar users to a specific user (our client). Our idea is to redefine a detailed data frame and compute RMS of each predictor values for each pair of users. Who has the least RMS are our neighbors. Then we can assume they have similar tastes of movies as our clients, so we can recommend the movies they have watched but our clients have not yet.</a:t>
            </a:r>
          </a:p>
        </p:txBody>
      </p:sp>
    </p:spTree>
    <p:extLst>
      <p:ext uri="{BB962C8B-B14F-4D97-AF65-F5344CB8AC3E}">
        <p14:creationId xmlns:p14="http://schemas.microsoft.com/office/powerpoint/2010/main" val="1919654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74562" y="1424409"/>
            <a:ext cx="8212238" cy="2123658"/>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Old users: user-based collaborative filtering</a:t>
            </a:r>
          </a:p>
          <a:p>
            <a:pPr marL="285750" indent="-285750">
              <a:buFont typeface="Arial" panose="020B0604020202020204" pitchFamily="34" charset="0"/>
              <a:buChar char="•"/>
            </a:pPr>
            <a:endParaRPr lang="en-US" sz="2000" dirty="0"/>
          </a:p>
          <a:p>
            <a:r>
              <a:rPr lang="en-US" sz="1800" dirty="0"/>
              <a:t>We rebuild a data frame to store the information of each user’s rating history. We have 55 variables in total, including user ID and number of rated movies, average rating score, mode of released years for each genre.</a:t>
            </a:r>
          </a:p>
          <a:p>
            <a:endParaRPr lang="en-US" sz="2000" dirty="0"/>
          </a:p>
        </p:txBody>
      </p:sp>
      <p:pic>
        <p:nvPicPr>
          <p:cNvPr id="6" name="Picture 5" descr="A screenshot of a cell phone&#10;&#10;Description automatically generated">
            <a:extLst>
              <a:ext uri="{FF2B5EF4-FFF2-40B4-BE49-F238E27FC236}">
                <a16:creationId xmlns:a16="http://schemas.microsoft.com/office/drawing/2014/main" id="{00E113E5-F957-1C43-A530-A79E7BC3005C}"/>
              </a:ext>
            </a:extLst>
          </p:cNvPr>
          <p:cNvPicPr>
            <a:picLocks noChangeAspect="1"/>
          </p:cNvPicPr>
          <p:nvPr/>
        </p:nvPicPr>
        <p:blipFill>
          <a:blip r:embed="rId2"/>
          <a:stretch>
            <a:fillRect/>
          </a:stretch>
        </p:blipFill>
        <p:spPr>
          <a:xfrm>
            <a:off x="681660" y="3298354"/>
            <a:ext cx="7780679" cy="1907596"/>
          </a:xfrm>
          <a:prstGeom prst="rect">
            <a:avLst/>
          </a:prstGeom>
        </p:spPr>
      </p:pic>
    </p:spTree>
    <p:extLst>
      <p:ext uri="{BB962C8B-B14F-4D97-AF65-F5344CB8AC3E}">
        <p14:creationId xmlns:p14="http://schemas.microsoft.com/office/powerpoint/2010/main" val="3650231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74562" y="1424409"/>
            <a:ext cx="8212238" cy="2369880"/>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Old users: user-based collaborative filtering</a:t>
            </a:r>
          </a:p>
          <a:p>
            <a:pPr marL="285750" indent="-285750">
              <a:buFont typeface="Arial" panose="020B0604020202020204" pitchFamily="34" charset="0"/>
              <a:buChar char="•"/>
            </a:pPr>
            <a:endParaRPr lang="en-US" sz="2000" dirty="0"/>
          </a:p>
          <a:p>
            <a:r>
              <a:rPr lang="en-US" sz="1800" dirty="0"/>
              <a:t>We normalize this data frame and take RMS to compute the distance between each pair of two users. The most similar (with least RMS – distance) users to a specific user (our client) are thought of the neighbors.</a:t>
            </a:r>
          </a:p>
          <a:p>
            <a:endParaRPr lang="en-US" sz="1800" dirty="0"/>
          </a:p>
          <a:p>
            <a:r>
              <a:rPr lang="en-US" sz="1800" dirty="0"/>
              <a:t>We only pick 3 nearest neighbors for following analysis.</a:t>
            </a:r>
          </a:p>
        </p:txBody>
      </p:sp>
      <p:pic>
        <p:nvPicPr>
          <p:cNvPr id="7" name="Picture 6" descr="A screenshot of a cell phone&#10;&#10;Description automatically generated">
            <a:extLst>
              <a:ext uri="{FF2B5EF4-FFF2-40B4-BE49-F238E27FC236}">
                <a16:creationId xmlns:a16="http://schemas.microsoft.com/office/drawing/2014/main" id="{7666334E-365F-0E4D-B132-9FCA5325A7D2}"/>
              </a:ext>
            </a:extLst>
          </p:cNvPr>
          <p:cNvPicPr>
            <a:picLocks noChangeAspect="1"/>
          </p:cNvPicPr>
          <p:nvPr/>
        </p:nvPicPr>
        <p:blipFill>
          <a:blip r:embed="rId2"/>
          <a:stretch>
            <a:fillRect/>
          </a:stretch>
        </p:blipFill>
        <p:spPr>
          <a:xfrm>
            <a:off x="334300" y="4028152"/>
            <a:ext cx="8521700" cy="2070100"/>
          </a:xfrm>
          <a:prstGeom prst="rect">
            <a:avLst/>
          </a:prstGeom>
        </p:spPr>
      </p:pic>
    </p:spTree>
    <p:extLst>
      <p:ext uri="{BB962C8B-B14F-4D97-AF65-F5344CB8AC3E}">
        <p14:creationId xmlns:p14="http://schemas.microsoft.com/office/powerpoint/2010/main" val="883776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exploration and selection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74562" y="1424409"/>
            <a:ext cx="8212238" cy="4585871"/>
          </a:xfrm>
          <a:prstGeom prst="rect">
            <a:avLst/>
          </a:prstGeom>
          <a:noFill/>
        </p:spPr>
        <p:txBody>
          <a:bodyPr wrap="square" rtlCol="0">
            <a:spAutoFit/>
          </a:bodyPr>
          <a:lstStyle/>
          <a:p>
            <a:endParaRPr lang="en-US" sz="1800" dirty="0"/>
          </a:p>
          <a:p>
            <a:pPr marL="285750" indent="-285750">
              <a:buFont typeface="Arial" panose="020B0604020202020204" pitchFamily="34" charset="0"/>
              <a:buChar char="•"/>
            </a:pPr>
            <a:r>
              <a:rPr lang="en-US" sz="2000" dirty="0"/>
              <a:t>Old users: user-based collaborative filtering</a:t>
            </a:r>
          </a:p>
          <a:p>
            <a:pPr marL="285750" indent="-285750">
              <a:buFont typeface="Arial" panose="020B0604020202020204" pitchFamily="34" charset="0"/>
              <a:buChar char="•"/>
            </a:pPr>
            <a:endParaRPr lang="en-US" sz="2000" dirty="0"/>
          </a:p>
          <a:p>
            <a:r>
              <a:rPr lang="en-US" sz="1800" dirty="0"/>
              <a:t>Here we still have a problem: after find neighbors, how do we decide top5 movies among many candidate movies?</a:t>
            </a:r>
          </a:p>
          <a:p>
            <a:r>
              <a:rPr lang="en-US" sz="1800" dirty="0"/>
              <a:t>We want to take ratings as the measure. But here are 2 optional methods:</a:t>
            </a:r>
          </a:p>
          <a:p>
            <a:pPr marL="342900" indent="-342900">
              <a:buAutoNum type="arabicPeriod"/>
            </a:pPr>
            <a:r>
              <a:rPr lang="en-US" sz="1800" dirty="0"/>
              <a:t>We take the average ratings(depends on number of neighbors who rated) of all candidate movies and pick the top5; </a:t>
            </a:r>
          </a:p>
          <a:p>
            <a:pPr marL="342900" indent="-342900">
              <a:buAutoNum type="arabicPeriod"/>
            </a:pPr>
            <a:r>
              <a:rPr lang="en-US" sz="1800" dirty="0"/>
              <a:t>We take the (sum of ratings / 3) and pick the top5.</a:t>
            </a:r>
          </a:p>
          <a:p>
            <a:pPr marL="342900" indent="-342900">
              <a:buAutoNum type="arabicPeriod"/>
            </a:pPr>
            <a:endParaRPr lang="en-US" sz="1800" dirty="0"/>
          </a:p>
          <a:p>
            <a:r>
              <a:rPr lang="en-US" sz="1800" dirty="0"/>
              <a:t>For example: </a:t>
            </a:r>
          </a:p>
          <a:p>
            <a:pPr algn="ctr"/>
            <a:r>
              <a:rPr lang="en-US" sz="1800" dirty="0"/>
              <a:t>3 neighbors watched movie A and all gave 3</a:t>
            </a:r>
          </a:p>
          <a:p>
            <a:pPr algn="ctr"/>
            <a:r>
              <a:rPr lang="en-US" sz="1800" dirty="0"/>
              <a:t>1 neighbor watched movie B and gave a 5</a:t>
            </a:r>
          </a:p>
          <a:p>
            <a:pPr algn="ctr"/>
            <a:r>
              <a:rPr lang="en-US" sz="1800" dirty="0"/>
              <a:t>Which movie is better?</a:t>
            </a:r>
          </a:p>
          <a:p>
            <a:pPr algn="ctr"/>
            <a:endParaRPr lang="en-US" sz="1800" dirty="0"/>
          </a:p>
          <a:p>
            <a:r>
              <a:rPr lang="en-US" sz="1800" dirty="0"/>
              <a:t>Each criteria has pros and cons. We just choose the first one.</a:t>
            </a:r>
          </a:p>
        </p:txBody>
      </p:sp>
    </p:spTree>
    <p:extLst>
      <p:ext uri="{BB962C8B-B14F-4D97-AF65-F5344CB8AC3E}">
        <p14:creationId xmlns:p14="http://schemas.microsoft.com/office/powerpoint/2010/main" val="830330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 name="TextBox 4">
            <a:extLst>
              <a:ext uri="{FF2B5EF4-FFF2-40B4-BE49-F238E27FC236}">
                <a16:creationId xmlns:a16="http://schemas.microsoft.com/office/drawing/2014/main" id="{C9951C31-9633-3945-8FD0-0832E77E48AD}"/>
              </a:ext>
            </a:extLst>
          </p:cNvPr>
          <p:cNvSpPr txBox="1"/>
          <p:nvPr/>
        </p:nvSpPr>
        <p:spPr>
          <a:xfrm>
            <a:off x="465881" y="2003144"/>
            <a:ext cx="8212238" cy="646331"/>
          </a:xfrm>
          <a:prstGeom prst="rect">
            <a:avLst/>
          </a:prstGeom>
          <a:noFill/>
        </p:spPr>
        <p:txBody>
          <a:bodyPr wrap="square" rtlCol="0">
            <a:spAutoFit/>
          </a:bodyPr>
          <a:lstStyle/>
          <a:p>
            <a:r>
              <a:rPr lang="en-US" sz="1800" dirty="0"/>
              <a:t>We converge all models and algorithms into one function. And run the system automatically to give users recommendations.</a:t>
            </a:r>
          </a:p>
        </p:txBody>
      </p:sp>
      <p:pic>
        <p:nvPicPr>
          <p:cNvPr id="6" name="Picture 5" descr="A close up of a logo&#10;&#10;Description automatically generated">
            <a:extLst>
              <a:ext uri="{FF2B5EF4-FFF2-40B4-BE49-F238E27FC236}">
                <a16:creationId xmlns:a16="http://schemas.microsoft.com/office/drawing/2014/main" id="{C253C523-1C37-C74D-83D4-A32AB1B6A326}"/>
              </a:ext>
            </a:extLst>
          </p:cNvPr>
          <p:cNvPicPr>
            <a:picLocks noChangeAspect="1"/>
          </p:cNvPicPr>
          <p:nvPr/>
        </p:nvPicPr>
        <p:blipFill>
          <a:blip r:embed="rId2"/>
          <a:stretch>
            <a:fillRect/>
          </a:stretch>
        </p:blipFill>
        <p:spPr>
          <a:xfrm>
            <a:off x="598910" y="2763054"/>
            <a:ext cx="3594100" cy="1054100"/>
          </a:xfrm>
          <a:prstGeom prst="rect">
            <a:avLst/>
          </a:prstGeom>
        </p:spPr>
      </p:pic>
      <p:pic>
        <p:nvPicPr>
          <p:cNvPr id="7" name="Picture 6">
            <a:extLst>
              <a:ext uri="{FF2B5EF4-FFF2-40B4-BE49-F238E27FC236}">
                <a16:creationId xmlns:a16="http://schemas.microsoft.com/office/drawing/2014/main" id="{DB64FB11-D8E0-214D-8D48-F7E3AF050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10" y="3930733"/>
            <a:ext cx="6565900" cy="711200"/>
          </a:xfrm>
          <a:prstGeom prst="rect">
            <a:avLst/>
          </a:prstGeom>
        </p:spPr>
      </p:pic>
      <p:sp>
        <p:nvSpPr>
          <p:cNvPr id="8" name="TextBox 7">
            <a:extLst>
              <a:ext uri="{FF2B5EF4-FFF2-40B4-BE49-F238E27FC236}">
                <a16:creationId xmlns:a16="http://schemas.microsoft.com/office/drawing/2014/main" id="{FBA15074-8D69-C644-8D62-2B1A24586442}"/>
              </a:ext>
            </a:extLst>
          </p:cNvPr>
          <p:cNvSpPr txBox="1"/>
          <p:nvPr/>
        </p:nvSpPr>
        <p:spPr>
          <a:xfrm>
            <a:off x="4479403" y="3090441"/>
            <a:ext cx="3113589" cy="369332"/>
          </a:xfrm>
          <a:prstGeom prst="rect">
            <a:avLst/>
          </a:prstGeom>
          <a:noFill/>
        </p:spPr>
        <p:txBody>
          <a:bodyPr wrap="square" rtlCol="0">
            <a:spAutoFit/>
          </a:bodyPr>
          <a:lstStyle/>
          <a:p>
            <a:r>
              <a:rPr lang="en-US" sz="1800" b="1" i="1" dirty="0">
                <a:solidFill>
                  <a:srgbClr val="FF0000"/>
                </a:solidFill>
              </a:rPr>
              <a:t>Run this function</a:t>
            </a:r>
          </a:p>
        </p:txBody>
      </p:sp>
      <p:pic>
        <p:nvPicPr>
          <p:cNvPr id="10" name="Picture 9" descr="A screenshot of a cell phone&#10;&#10;Description automatically generated">
            <a:extLst>
              <a:ext uri="{FF2B5EF4-FFF2-40B4-BE49-F238E27FC236}">
                <a16:creationId xmlns:a16="http://schemas.microsoft.com/office/drawing/2014/main" id="{0AFD7F41-FA11-0949-A3E5-804C263E0964}"/>
              </a:ext>
            </a:extLst>
          </p:cNvPr>
          <p:cNvPicPr>
            <a:picLocks noChangeAspect="1"/>
          </p:cNvPicPr>
          <p:nvPr/>
        </p:nvPicPr>
        <p:blipFill>
          <a:blip r:embed="rId4"/>
          <a:stretch>
            <a:fillRect/>
          </a:stretch>
        </p:blipFill>
        <p:spPr>
          <a:xfrm>
            <a:off x="610486" y="4993684"/>
            <a:ext cx="6756793" cy="1115568"/>
          </a:xfrm>
          <a:prstGeom prst="rect">
            <a:avLst/>
          </a:prstGeom>
        </p:spPr>
      </p:pic>
      <p:sp>
        <p:nvSpPr>
          <p:cNvPr id="11" name="TextBox 10">
            <a:extLst>
              <a:ext uri="{FF2B5EF4-FFF2-40B4-BE49-F238E27FC236}">
                <a16:creationId xmlns:a16="http://schemas.microsoft.com/office/drawing/2014/main" id="{9D7958D7-7419-3D4D-8CBE-3D178E2D219F}"/>
              </a:ext>
            </a:extLst>
          </p:cNvPr>
          <p:cNvSpPr txBox="1"/>
          <p:nvPr/>
        </p:nvSpPr>
        <p:spPr>
          <a:xfrm>
            <a:off x="564186" y="4641933"/>
            <a:ext cx="6091256" cy="307777"/>
          </a:xfrm>
          <a:prstGeom prst="rect">
            <a:avLst/>
          </a:prstGeom>
          <a:noFill/>
        </p:spPr>
        <p:txBody>
          <a:bodyPr wrap="square" rtlCol="0">
            <a:spAutoFit/>
          </a:bodyPr>
          <a:lstStyle/>
          <a:p>
            <a:r>
              <a:rPr lang="en-US" b="1" i="1" dirty="0">
                <a:solidFill>
                  <a:srgbClr val="FF0000"/>
                </a:solidFill>
              </a:rPr>
              <a:t>If user’s input is anything other than “new” or user ID recorded:</a:t>
            </a:r>
          </a:p>
        </p:txBody>
      </p:sp>
    </p:spTree>
    <p:extLst>
      <p:ext uri="{BB962C8B-B14F-4D97-AF65-F5344CB8AC3E}">
        <p14:creationId xmlns:p14="http://schemas.microsoft.com/office/powerpoint/2010/main" val="1790249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11" name="TextBox 10">
            <a:extLst>
              <a:ext uri="{FF2B5EF4-FFF2-40B4-BE49-F238E27FC236}">
                <a16:creationId xmlns:a16="http://schemas.microsoft.com/office/drawing/2014/main" id="{9D7958D7-7419-3D4D-8CBE-3D178E2D219F}"/>
              </a:ext>
            </a:extLst>
          </p:cNvPr>
          <p:cNvSpPr txBox="1"/>
          <p:nvPr/>
        </p:nvSpPr>
        <p:spPr>
          <a:xfrm>
            <a:off x="633634" y="1834262"/>
            <a:ext cx="6091256" cy="307777"/>
          </a:xfrm>
          <a:prstGeom prst="rect">
            <a:avLst/>
          </a:prstGeom>
          <a:noFill/>
        </p:spPr>
        <p:txBody>
          <a:bodyPr wrap="square" rtlCol="0">
            <a:spAutoFit/>
          </a:bodyPr>
          <a:lstStyle/>
          <a:p>
            <a:r>
              <a:rPr lang="en-US" b="1" i="1" dirty="0">
                <a:solidFill>
                  <a:srgbClr val="FF0000"/>
                </a:solidFill>
              </a:rPr>
              <a:t>For new users:</a:t>
            </a:r>
          </a:p>
        </p:txBody>
      </p:sp>
      <p:pic>
        <p:nvPicPr>
          <p:cNvPr id="12" name="Picture 11">
            <a:extLst>
              <a:ext uri="{FF2B5EF4-FFF2-40B4-BE49-F238E27FC236}">
                <a16:creationId xmlns:a16="http://schemas.microsoft.com/office/drawing/2014/main" id="{A70046CB-8571-3C47-8BD0-FBF2AB114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612" y="2142039"/>
            <a:ext cx="7921508" cy="3292201"/>
          </a:xfrm>
          <a:prstGeom prst="rect">
            <a:avLst/>
          </a:prstGeom>
        </p:spPr>
      </p:pic>
    </p:spTree>
    <p:extLst>
      <p:ext uri="{BB962C8B-B14F-4D97-AF65-F5344CB8AC3E}">
        <p14:creationId xmlns:p14="http://schemas.microsoft.com/office/powerpoint/2010/main" val="3473821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11" name="TextBox 10">
            <a:extLst>
              <a:ext uri="{FF2B5EF4-FFF2-40B4-BE49-F238E27FC236}">
                <a16:creationId xmlns:a16="http://schemas.microsoft.com/office/drawing/2014/main" id="{9D7958D7-7419-3D4D-8CBE-3D178E2D219F}"/>
              </a:ext>
            </a:extLst>
          </p:cNvPr>
          <p:cNvSpPr txBox="1"/>
          <p:nvPr/>
        </p:nvSpPr>
        <p:spPr>
          <a:xfrm>
            <a:off x="633634" y="1834262"/>
            <a:ext cx="6091256" cy="523220"/>
          </a:xfrm>
          <a:prstGeom prst="rect">
            <a:avLst/>
          </a:prstGeom>
          <a:noFill/>
        </p:spPr>
        <p:txBody>
          <a:bodyPr wrap="square" rtlCol="0">
            <a:spAutoFit/>
          </a:bodyPr>
          <a:lstStyle/>
          <a:p>
            <a:r>
              <a:rPr lang="en-US" b="1" i="1" dirty="0">
                <a:solidFill>
                  <a:srgbClr val="FF0000"/>
                </a:solidFill>
              </a:rPr>
              <a:t>For new users:</a:t>
            </a:r>
          </a:p>
          <a:p>
            <a:r>
              <a:rPr lang="en-US" b="1" i="1" dirty="0">
                <a:solidFill>
                  <a:srgbClr val="FF0000"/>
                </a:solidFill>
              </a:rPr>
              <a:t>We get</a:t>
            </a:r>
          </a:p>
        </p:txBody>
      </p:sp>
      <p:pic>
        <p:nvPicPr>
          <p:cNvPr id="6" name="Picture 5">
            <a:extLst>
              <a:ext uri="{FF2B5EF4-FFF2-40B4-BE49-F238E27FC236}">
                <a16:creationId xmlns:a16="http://schemas.microsoft.com/office/drawing/2014/main" id="{E2BD828F-6DBB-FC43-B0AF-BDBE9ADD6A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2588128"/>
            <a:ext cx="6985000" cy="1955800"/>
          </a:xfrm>
          <a:prstGeom prst="rect">
            <a:avLst/>
          </a:prstGeom>
        </p:spPr>
      </p:pic>
    </p:spTree>
    <p:extLst>
      <p:ext uri="{BB962C8B-B14F-4D97-AF65-F5344CB8AC3E}">
        <p14:creationId xmlns:p14="http://schemas.microsoft.com/office/powerpoint/2010/main" val="155186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11" name="TextBox 10">
            <a:extLst>
              <a:ext uri="{FF2B5EF4-FFF2-40B4-BE49-F238E27FC236}">
                <a16:creationId xmlns:a16="http://schemas.microsoft.com/office/drawing/2014/main" id="{9D7958D7-7419-3D4D-8CBE-3D178E2D219F}"/>
              </a:ext>
            </a:extLst>
          </p:cNvPr>
          <p:cNvSpPr txBox="1"/>
          <p:nvPr/>
        </p:nvSpPr>
        <p:spPr>
          <a:xfrm>
            <a:off x="633634" y="1834262"/>
            <a:ext cx="6091256" cy="307777"/>
          </a:xfrm>
          <a:prstGeom prst="rect">
            <a:avLst/>
          </a:prstGeom>
          <a:noFill/>
        </p:spPr>
        <p:txBody>
          <a:bodyPr wrap="square" rtlCol="0">
            <a:spAutoFit/>
          </a:bodyPr>
          <a:lstStyle/>
          <a:p>
            <a:r>
              <a:rPr lang="en-US" b="1" i="1" dirty="0">
                <a:solidFill>
                  <a:srgbClr val="FF0000"/>
                </a:solidFill>
              </a:rPr>
              <a:t>For old users:</a:t>
            </a:r>
          </a:p>
        </p:txBody>
      </p:sp>
      <p:pic>
        <p:nvPicPr>
          <p:cNvPr id="7" name="Picture 6">
            <a:extLst>
              <a:ext uri="{FF2B5EF4-FFF2-40B4-BE49-F238E27FC236}">
                <a16:creationId xmlns:a16="http://schemas.microsoft.com/office/drawing/2014/main" id="{51AFBC0F-9C9C-D340-A431-F877BBD44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39" y="2869435"/>
            <a:ext cx="7034274" cy="962299"/>
          </a:xfrm>
          <a:prstGeom prst="rect">
            <a:avLst/>
          </a:prstGeom>
        </p:spPr>
      </p:pic>
    </p:spTree>
    <p:extLst>
      <p:ext uri="{BB962C8B-B14F-4D97-AF65-F5344CB8AC3E}">
        <p14:creationId xmlns:p14="http://schemas.microsoft.com/office/powerpoint/2010/main" val="3152709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lvl="0" algn="l"/>
            <a:r>
              <a:rPr lang="en-US" sz="3600" b="1" dirty="0">
                <a:solidFill>
                  <a:schemeClr val="tx1"/>
                </a:solidFill>
              </a:rPr>
              <a:t>Model performance evaluation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11" name="TextBox 10">
            <a:extLst>
              <a:ext uri="{FF2B5EF4-FFF2-40B4-BE49-F238E27FC236}">
                <a16:creationId xmlns:a16="http://schemas.microsoft.com/office/drawing/2014/main" id="{9D7958D7-7419-3D4D-8CBE-3D178E2D219F}"/>
              </a:ext>
            </a:extLst>
          </p:cNvPr>
          <p:cNvSpPr txBox="1"/>
          <p:nvPr/>
        </p:nvSpPr>
        <p:spPr>
          <a:xfrm>
            <a:off x="633634" y="1834262"/>
            <a:ext cx="6091256" cy="523220"/>
          </a:xfrm>
          <a:prstGeom prst="rect">
            <a:avLst/>
          </a:prstGeom>
          <a:noFill/>
        </p:spPr>
        <p:txBody>
          <a:bodyPr wrap="square" rtlCol="0">
            <a:spAutoFit/>
          </a:bodyPr>
          <a:lstStyle/>
          <a:p>
            <a:r>
              <a:rPr lang="en-US" b="1" i="1" dirty="0">
                <a:solidFill>
                  <a:srgbClr val="FF0000"/>
                </a:solidFill>
              </a:rPr>
              <a:t>For old users:</a:t>
            </a:r>
          </a:p>
          <a:p>
            <a:r>
              <a:rPr lang="en-US" b="1" i="1" dirty="0">
                <a:solidFill>
                  <a:srgbClr val="FF0000"/>
                </a:solidFill>
              </a:rPr>
              <a:t>We get</a:t>
            </a:r>
          </a:p>
        </p:txBody>
      </p:sp>
      <p:pic>
        <p:nvPicPr>
          <p:cNvPr id="6" name="Picture 5">
            <a:extLst>
              <a:ext uri="{FF2B5EF4-FFF2-40B4-BE49-F238E27FC236}">
                <a16:creationId xmlns:a16="http://schemas.microsoft.com/office/drawing/2014/main" id="{EC1D6749-D62A-E545-9540-DF1B2CC96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500" y="2734117"/>
            <a:ext cx="8115300" cy="1917700"/>
          </a:xfrm>
          <a:prstGeom prst="rect">
            <a:avLst/>
          </a:prstGeom>
        </p:spPr>
      </p:pic>
    </p:spTree>
    <p:extLst>
      <p:ext uri="{BB962C8B-B14F-4D97-AF65-F5344CB8AC3E}">
        <p14:creationId xmlns:p14="http://schemas.microsoft.com/office/powerpoint/2010/main" val="2553970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algn="l"/>
            <a:r>
              <a:rPr lang="en-US" sz="3600" b="1" dirty="0">
                <a:solidFill>
                  <a:schemeClr val="tx1"/>
                </a:solidFill>
              </a:rPr>
              <a:t>Model performance evaluation</a:t>
            </a:r>
            <a:br>
              <a:rPr lang="en-US" sz="3600" b="1" dirty="0">
                <a:solidFill>
                  <a:schemeClr val="tx1"/>
                </a:solidFill>
              </a:rPr>
            </a:br>
            <a:r>
              <a:rPr lang="en-US" sz="3600" b="1" dirty="0">
                <a:solidFill>
                  <a:schemeClr val="tx1"/>
                </a:solidFill>
              </a:rPr>
              <a:t>Performance visualization</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3" name="TextBox 2">
            <a:extLst>
              <a:ext uri="{FF2B5EF4-FFF2-40B4-BE49-F238E27FC236}">
                <a16:creationId xmlns:a16="http://schemas.microsoft.com/office/drawing/2014/main" id="{EDCAB4A1-E683-2A42-90D7-3C9D946BC42E}"/>
              </a:ext>
            </a:extLst>
          </p:cNvPr>
          <p:cNvSpPr txBox="1"/>
          <p:nvPr/>
        </p:nvSpPr>
        <p:spPr>
          <a:xfrm>
            <a:off x="920186" y="2471719"/>
            <a:ext cx="7483033" cy="1754326"/>
          </a:xfrm>
          <a:prstGeom prst="rect">
            <a:avLst/>
          </a:prstGeom>
          <a:noFill/>
        </p:spPr>
        <p:txBody>
          <a:bodyPr wrap="square" rtlCol="0">
            <a:spAutoFit/>
          </a:bodyPr>
          <a:lstStyle/>
          <a:p>
            <a:r>
              <a:rPr lang="en-US" sz="1800" dirty="0"/>
              <a:t>Because this is an unsupervised learning model, it’s hard to evaluate the performance.</a:t>
            </a:r>
          </a:p>
          <a:p>
            <a:endParaRPr lang="en-US" sz="1800" dirty="0"/>
          </a:p>
          <a:p>
            <a:r>
              <a:rPr lang="en-US" sz="1800" dirty="0"/>
              <a:t>Hopefully, we can test the model by do the experiment among volunteers and collect the data to check the performance and do a further improvement.</a:t>
            </a:r>
          </a:p>
        </p:txBody>
      </p:sp>
    </p:spTree>
    <p:extLst>
      <p:ext uri="{BB962C8B-B14F-4D97-AF65-F5344CB8AC3E}">
        <p14:creationId xmlns:p14="http://schemas.microsoft.com/office/powerpoint/2010/main" val="1921177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611125" y="727300"/>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Introduction</a:t>
            </a:r>
            <a:endParaRPr dirty="0"/>
          </a:p>
        </p:txBody>
      </p:sp>
      <p:sp>
        <p:nvSpPr>
          <p:cNvPr id="116" name="Google Shape;116;p17"/>
          <p:cNvSpPr txBox="1">
            <a:spLocks noGrp="1"/>
          </p:cNvSpPr>
          <p:nvPr>
            <p:ph type="subTitle" idx="1"/>
          </p:nvPr>
        </p:nvSpPr>
        <p:spPr>
          <a:xfrm>
            <a:off x="611125" y="1943100"/>
            <a:ext cx="7772400" cy="1135766"/>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2000" dirty="0">
                <a:solidFill>
                  <a:srgbClr val="000000"/>
                </a:solidFill>
              </a:rPr>
              <a:t>Nowadays, auto recommendations are everywhere online in our daily life. Movies, TV programs, music, online shopping and so on. </a:t>
            </a:r>
          </a:p>
        </p:txBody>
      </p:sp>
      <p:sp>
        <p:nvSpPr>
          <p:cNvPr id="117" name="Google Shape;117;p1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pic>
        <p:nvPicPr>
          <p:cNvPr id="8" name="Picture 7" descr="A close up of furniture&#10;&#10;Description automatically generated">
            <a:extLst>
              <a:ext uri="{FF2B5EF4-FFF2-40B4-BE49-F238E27FC236}">
                <a16:creationId xmlns:a16="http://schemas.microsoft.com/office/drawing/2014/main" id="{7BC121CD-04DC-6146-BE2B-4B9CFF1ED4F6}"/>
              </a:ext>
            </a:extLst>
          </p:cNvPr>
          <p:cNvPicPr>
            <a:picLocks noChangeAspect="1"/>
          </p:cNvPicPr>
          <p:nvPr/>
        </p:nvPicPr>
        <p:blipFill>
          <a:blip r:embed="rId3"/>
          <a:stretch>
            <a:fillRect/>
          </a:stretch>
        </p:blipFill>
        <p:spPr>
          <a:xfrm>
            <a:off x="611125" y="2785117"/>
            <a:ext cx="3886200" cy="210185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C2CB007-25E3-1048-BD74-614F537BF5C1}"/>
              </a:ext>
            </a:extLst>
          </p:cNvPr>
          <p:cNvPicPr>
            <a:picLocks noChangeAspect="1"/>
          </p:cNvPicPr>
          <p:nvPr/>
        </p:nvPicPr>
        <p:blipFill>
          <a:blip r:embed="rId4"/>
          <a:stretch>
            <a:fillRect/>
          </a:stretch>
        </p:blipFill>
        <p:spPr>
          <a:xfrm>
            <a:off x="4646677" y="2785117"/>
            <a:ext cx="3655391" cy="2101850"/>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D07CA7F8-1C07-9F4E-B7B7-D7EFE800EC58}"/>
              </a:ext>
            </a:extLst>
          </p:cNvPr>
          <p:cNvPicPr>
            <a:picLocks noChangeAspect="1"/>
          </p:cNvPicPr>
          <p:nvPr/>
        </p:nvPicPr>
        <p:blipFill>
          <a:blip r:embed="rId5"/>
          <a:stretch>
            <a:fillRect/>
          </a:stretch>
        </p:blipFill>
        <p:spPr>
          <a:xfrm>
            <a:off x="623062" y="3836042"/>
            <a:ext cx="4203700" cy="24384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E2404DB3-1143-534F-BA22-1B7D18E1F621}"/>
              </a:ext>
            </a:extLst>
          </p:cNvPr>
          <p:cNvPicPr>
            <a:picLocks noChangeAspect="1"/>
          </p:cNvPicPr>
          <p:nvPr/>
        </p:nvPicPr>
        <p:blipFill>
          <a:blip r:embed="rId6"/>
          <a:stretch>
            <a:fillRect/>
          </a:stretch>
        </p:blipFill>
        <p:spPr>
          <a:xfrm>
            <a:off x="4901438" y="3560269"/>
            <a:ext cx="3303523" cy="3161181"/>
          </a:xfrm>
          <a:prstGeom prst="rect">
            <a:avLst/>
          </a:prstGeom>
        </p:spPr>
      </p:pic>
    </p:spTree>
    <p:extLst>
      <p:ext uri="{BB962C8B-B14F-4D97-AF65-F5344CB8AC3E}">
        <p14:creationId xmlns:p14="http://schemas.microsoft.com/office/powerpoint/2010/main" val="861418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A1CF-DF8E-9D41-9AA9-DDDD96F13460}"/>
              </a:ext>
            </a:extLst>
          </p:cNvPr>
          <p:cNvSpPr>
            <a:spLocks noGrp="1"/>
          </p:cNvSpPr>
          <p:nvPr>
            <p:ph type="ctrTitle"/>
          </p:nvPr>
        </p:nvSpPr>
        <p:spPr>
          <a:xfrm>
            <a:off x="261877" y="625716"/>
            <a:ext cx="8620246" cy="1470025"/>
          </a:xfrm>
        </p:spPr>
        <p:txBody>
          <a:bodyPr/>
          <a:lstStyle/>
          <a:p>
            <a:pPr algn="l"/>
            <a:r>
              <a:rPr lang="en-US" sz="3600" b="1" dirty="0">
                <a:solidFill>
                  <a:schemeClr val="tx1"/>
                </a:solidFill>
              </a:rPr>
              <a:t>Future work</a:t>
            </a:r>
          </a:p>
        </p:txBody>
      </p:sp>
      <p:sp>
        <p:nvSpPr>
          <p:cNvPr id="4" name="Slide Number Placeholder 3">
            <a:extLst>
              <a:ext uri="{FF2B5EF4-FFF2-40B4-BE49-F238E27FC236}">
                <a16:creationId xmlns:a16="http://schemas.microsoft.com/office/drawing/2014/main" id="{304C56B4-CEA6-C145-BD4A-0769D756ED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TextBox 2">
            <a:extLst>
              <a:ext uri="{FF2B5EF4-FFF2-40B4-BE49-F238E27FC236}">
                <a16:creationId xmlns:a16="http://schemas.microsoft.com/office/drawing/2014/main" id="{EDCAB4A1-E683-2A42-90D7-3C9D946BC42E}"/>
              </a:ext>
            </a:extLst>
          </p:cNvPr>
          <p:cNvSpPr txBox="1"/>
          <p:nvPr/>
        </p:nvSpPr>
        <p:spPr>
          <a:xfrm>
            <a:off x="830483" y="1859339"/>
            <a:ext cx="7483033" cy="3693319"/>
          </a:xfrm>
          <a:prstGeom prst="rect">
            <a:avLst/>
          </a:prstGeom>
          <a:noFill/>
        </p:spPr>
        <p:txBody>
          <a:bodyPr wrap="square" rtlCol="0">
            <a:spAutoFit/>
          </a:bodyPr>
          <a:lstStyle/>
          <a:p>
            <a:r>
              <a:rPr lang="en-US" sz="1800" dirty="0"/>
              <a:t>As just mentioned, we hope to test our system and check its performance. This can be achieved only by experiment.</a:t>
            </a:r>
          </a:p>
          <a:p>
            <a:endParaRPr lang="en-US" sz="1800" dirty="0"/>
          </a:p>
          <a:p>
            <a:r>
              <a:rPr lang="en-US" sz="1800" dirty="0"/>
              <a:t>Secondly, to define characteristics of a user or a movie, we need more predictors, like country, language, duration for a movie and age, gender,  country, education level for a user.</a:t>
            </a:r>
          </a:p>
          <a:p>
            <a:endParaRPr lang="en-US" sz="1800" dirty="0"/>
          </a:p>
          <a:p>
            <a:r>
              <a:rPr lang="en-US" sz="1800" dirty="0"/>
              <a:t>And for time stamp, we didn’t consider about it this time. In the future work, we may need to use it as well.</a:t>
            </a:r>
          </a:p>
          <a:p>
            <a:endParaRPr lang="en-US" sz="1800" dirty="0"/>
          </a:p>
          <a:p>
            <a:endParaRPr lang="en-US" sz="1800" dirty="0"/>
          </a:p>
          <a:p>
            <a:r>
              <a:rPr lang="en-US" sz="1800" dirty="0"/>
              <a:t>Recommendation system is increasingly popular today. To do this project help us a lot to understand this practical and useful tool.</a:t>
            </a:r>
          </a:p>
        </p:txBody>
      </p:sp>
    </p:spTree>
    <p:extLst>
      <p:ext uri="{BB962C8B-B14F-4D97-AF65-F5344CB8AC3E}">
        <p14:creationId xmlns:p14="http://schemas.microsoft.com/office/powerpoint/2010/main" val="659280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1"/>
          <p:cNvSpPr txBox="1">
            <a:spLocks noGrp="1"/>
          </p:cNvSpPr>
          <p:nvPr>
            <p:ph type="ctrTitle"/>
          </p:nvPr>
        </p:nvSpPr>
        <p:spPr>
          <a:xfrm>
            <a:off x="685800" y="2130425"/>
            <a:ext cx="7772400" cy="1470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t>Thank you for listening</a:t>
            </a:r>
            <a:endParaRPr dirty="0"/>
          </a:p>
        </p:txBody>
      </p:sp>
      <p:sp>
        <p:nvSpPr>
          <p:cNvPr id="315" name="Google Shape;315;p41"/>
          <p:cNvSpPr txBox="1">
            <a:spLocks noGrp="1"/>
          </p:cNvSpPr>
          <p:nvPr>
            <p:ph type="subTitle" idx="1"/>
          </p:nvPr>
        </p:nvSpPr>
        <p:spPr>
          <a:xfrm>
            <a:off x="1447800" y="3886200"/>
            <a:ext cx="6400800" cy="1752600"/>
          </a:xfrm>
          <a:prstGeom prst="rect">
            <a:avLst/>
          </a:prstGeom>
        </p:spPr>
        <p:txBody>
          <a:bodyPr spcFirstLastPara="1" wrap="square" lIns="91425" tIns="45700" rIns="91425" bIns="45700" anchor="t" anchorCtr="0">
            <a:noAutofit/>
          </a:bodyPr>
          <a:lstStyle/>
          <a:p>
            <a:pPr marL="0" lvl="0" indent="0" algn="ctr" rtl="0">
              <a:spcBef>
                <a:spcPts val="640"/>
              </a:spcBef>
              <a:spcAft>
                <a:spcPts val="0"/>
              </a:spcAft>
              <a:buNone/>
            </a:pPr>
            <a:r>
              <a:rPr lang="en-US" sz="4000" dirty="0"/>
              <a:t>Q &amp; A</a:t>
            </a:r>
            <a:endParaRPr sz="4000" dirty="0"/>
          </a:p>
          <a:p>
            <a:pPr marL="0" lvl="0" indent="0" algn="ctr" rtl="0">
              <a:spcBef>
                <a:spcPts val="640"/>
              </a:spcBef>
              <a:spcAft>
                <a:spcPts val="0"/>
              </a:spcAft>
              <a:buNone/>
            </a:pPr>
            <a:endParaRPr sz="4000" dirty="0"/>
          </a:p>
          <a:p>
            <a:pPr marL="0" lvl="0" indent="0" algn="ctr" rtl="0">
              <a:lnSpc>
                <a:spcPct val="80000"/>
              </a:lnSpc>
              <a:spcBef>
                <a:spcPts val="1000"/>
              </a:spcBef>
              <a:spcAft>
                <a:spcPts val="0"/>
              </a:spcAft>
              <a:buClr>
                <a:schemeClr val="dk1"/>
              </a:buClr>
              <a:buSzPts val="1100"/>
              <a:buFont typeface="Arial"/>
              <a:buNone/>
            </a:pPr>
            <a:r>
              <a:rPr lang="en-US" sz="1800" dirty="0">
                <a:solidFill>
                  <a:srgbClr val="595959"/>
                </a:solidFill>
              </a:rPr>
              <a:t>Min Gong, Wei Chieh Wang</a:t>
            </a:r>
            <a:endParaRPr sz="4000" dirty="0"/>
          </a:p>
        </p:txBody>
      </p:sp>
      <p:sp>
        <p:nvSpPr>
          <p:cNvPr id="316" name="Google Shape;316;p4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611125" y="727300"/>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Introduction</a:t>
            </a:r>
            <a:endParaRPr dirty="0"/>
          </a:p>
        </p:txBody>
      </p:sp>
      <p:sp>
        <p:nvSpPr>
          <p:cNvPr id="116" name="Google Shape;116;p17"/>
          <p:cNvSpPr txBox="1">
            <a:spLocks noGrp="1"/>
          </p:cNvSpPr>
          <p:nvPr>
            <p:ph type="subTitle" idx="1"/>
          </p:nvPr>
        </p:nvSpPr>
        <p:spPr>
          <a:xfrm>
            <a:off x="1219200" y="5254400"/>
            <a:ext cx="6543352" cy="1752600"/>
          </a:xfrm>
          <a:prstGeom prst="rect">
            <a:avLst/>
          </a:prstGeom>
        </p:spPr>
        <p:txBody>
          <a:bodyPr spcFirstLastPara="1" wrap="square" lIns="91425" tIns="45700" rIns="91425" bIns="45700" anchor="t" anchorCtr="0">
            <a:noAutofit/>
          </a:bodyPr>
          <a:lstStyle/>
          <a:p>
            <a:pPr marL="0" lvl="0" indent="0" rtl="0">
              <a:spcBef>
                <a:spcPts val="640"/>
              </a:spcBef>
              <a:spcAft>
                <a:spcPts val="0"/>
              </a:spcAft>
              <a:buNone/>
            </a:pPr>
            <a:r>
              <a:rPr lang="en-US" sz="2400" dirty="0">
                <a:solidFill>
                  <a:srgbClr val="000000"/>
                </a:solidFill>
              </a:rPr>
              <a:t>How do they know what we like? </a:t>
            </a:r>
          </a:p>
          <a:p>
            <a:pPr marL="0" lvl="0" indent="0" rtl="0">
              <a:spcBef>
                <a:spcPts val="640"/>
              </a:spcBef>
              <a:spcAft>
                <a:spcPts val="0"/>
              </a:spcAft>
              <a:buNone/>
            </a:pPr>
            <a:r>
              <a:rPr lang="en-US" sz="2400" dirty="0">
                <a:solidFill>
                  <a:srgbClr val="000000"/>
                </a:solidFill>
              </a:rPr>
              <a:t>We take movies recommendation as an example to figure out this question.</a:t>
            </a:r>
            <a:endParaRPr sz="2400" dirty="0">
              <a:solidFill>
                <a:srgbClr val="000000"/>
              </a:solidFill>
            </a:endParaRPr>
          </a:p>
        </p:txBody>
      </p:sp>
      <p:sp>
        <p:nvSpPr>
          <p:cNvPr id="117" name="Google Shape;117;p1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098" y="1795818"/>
            <a:ext cx="6530454" cy="34541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ctrTitle"/>
          </p:nvPr>
        </p:nvSpPr>
        <p:spPr>
          <a:xfrm>
            <a:off x="564266" y="1258475"/>
            <a:ext cx="8122534" cy="1470000"/>
          </a:xfrm>
          <a:prstGeom prst="rect">
            <a:avLst/>
          </a:prstGeom>
        </p:spPr>
        <p:txBody>
          <a:bodyPr spcFirstLastPara="1" wrap="square" lIns="91425" tIns="45700" rIns="91425" bIns="45700" anchor="ctr" anchorCtr="0">
            <a:noAutofit/>
          </a:bodyPr>
          <a:lstStyle/>
          <a:p>
            <a:pPr lvl="0" algn="l"/>
            <a:r>
              <a:rPr lang="en-US" sz="3600" b="1" dirty="0">
                <a:solidFill>
                  <a:schemeClr val="tx1"/>
                </a:solidFill>
              </a:rPr>
              <a:t>Project selection and problem definition</a:t>
            </a:r>
          </a:p>
        </p:txBody>
      </p:sp>
      <p:sp>
        <p:nvSpPr>
          <p:cNvPr id="125" name="Google Shape;125;p18"/>
          <p:cNvSpPr txBox="1">
            <a:spLocks noGrp="1"/>
          </p:cNvSpPr>
          <p:nvPr>
            <p:ph type="subTitle" idx="1"/>
          </p:nvPr>
        </p:nvSpPr>
        <p:spPr>
          <a:xfrm>
            <a:off x="685799" y="2868025"/>
            <a:ext cx="7728995" cy="2731500"/>
          </a:xfrm>
          <a:prstGeom prst="rect">
            <a:avLst/>
          </a:prstGeom>
        </p:spPr>
        <p:txBody>
          <a:bodyPr spcFirstLastPara="1" wrap="square" lIns="91425" tIns="45700" rIns="91425" bIns="45700" anchor="t" anchorCtr="0">
            <a:noAutofit/>
          </a:bodyPr>
          <a:lstStyle/>
          <a:p>
            <a:pPr marL="0" lvl="0" indent="0" algn="l">
              <a:spcBef>
                <a:spcPts val="1000"/>
              </a:spcBef>
              <a:buClr>
                <a:schemeClr val="dk1"/>
              </a:buClr>
              <a:buSzPts val="1100"/>
            </a:pPr>
            <a:r>
              <a:rPr lang="en-US" sz="2000" dirty="0">
                <a:solidFill>
                  <a:schemeClr val="tx1"/>
                </a:solidFill>
                <a:latin typeface="Century Gothic"/>
                <a:ea typeface="Century Gothic"/>
                <a:cs typeface="Century Gothic"/>
                <a:sym typeface="Century Gothic"/>
              </a:rPr>
              <a:t>We chose the movie recommendation system as our data mining project. </a:t>
            </a:r>
          </a:p>
          <a:p>
            <a:pPr marL="0" lvl="0" indent="0" algn="l">
              <a:spcBef>
                <a:spcPts val="1000"/>
              </a:spcBef>
              <a:buClr>
                <a:schemeClr val="dk1"/>
              </a:buClr>
              <a:buSzPts val="1100"/>
            </a:pPr>
            <a:r>
              <a:rPr lang="en-US" sz="2000" dirty="0">
                <a:solidFill>
                  <a:schemeClr val="tx1"/>
                </a:solidFill>
                <a:latin typeface="Century Gothic"/>
                <a:ea typeface="Century Gothic"/>
                <a:cs typeface="Century Gothic"/>
                <a:sym typeface="Century Gothic"/>
              </a:rPr>
              <a:t>By using unsupervised learning methods, we want to analyze each user’s watching and rating history, find patterns and use proper models to recommend potentially liked movies for him/her.</a:t>
            </a:r>
            <a:endParaRPr sz="2000" dirty="0">
              <a:solidFill>
                <a:schemeClr val="tx1"/>
              </a:solidFill>
              <a:latin typeface="Century Gothic"/>
              <a:ea typeface="Century Gothic"/>
              <a:cs typeface="Century Gothic"/>
              <a:sym typeface="Century Gothic"/>
            </a:endParaRPr>
          </a:p>
        </p:txBody>
      </p:sp>
      <p:sp>
        <p:nvSpPr>
          <p:cNvPr id="126" name="Google Shape;126;p1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526647" y="649508"/>
            <a:ext cx="7772400" cy="1470000"/>
          </a:xfrm>
          <a:prstGeom prst="rect">
            <a:avLst/>
          </a:prstGeom>
        </p:spPr>
        <p:txBody>
          <a:bodyPr spcFirstLastPara="1" wrap="square" lIns="91425" tIns="45700" rIns="91425" bIns="45700" anchor="ctr" anchorCtr="0">
            <a:noAutofit/>
          </a:bodyPr>
          <a:lstStyle/>
          <a:p>
            <a:pPr lvl="0" algn="l"/>
            <a:r>
              <a:rPr lang="en-US" sz="3600" b="1" dirty="0">
                <a:solidFill>
                  <a:schemeClr val="tx1"/>
                </a:solidFill>
              </a:rPr>
              <a:t>Data collection</a:t>
            </a:r>
          </a:p>
        </p:txBody>
      </p:sp>
      <p:sp>
        <p:nvSpPr>
          <p:cNvPr id="143" name="Google Shape;143;p2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2" name="TextBox 1">
            <a:extLst>
              <a:ext uri="{FF2B5EF4-FFF2-40B4-BE49-F238E27FC236}">
                <a16:creationId xmlns:a16="http://schemas.microsoft.com/office/drawing/2014/main" id="{267ABD99-C053-424F-85C6-FF97A20A4AC7}"/>
              </a:ext>
            </a:extLst>
          </p:cNvPr>
          <p:cNvSpPr txBox="1"/>
          <p:nvPr/>
        </p:nvSpPr>
        <p:spPr>
          <a:xfrm>
            <a:off x="572947" y="1830141"/>
            <a:ext cx="7610354" cy="1046440"/>
          </a:xfrm>
          <a:prstGeom prst="rect">
            <a:avLst/>
          </a:prstGeom>
          <a:noFill/>
        </p:spPr>
        <p:txBody>
          <a:bodyPr wrap="square" rtlCol="0">
            <a:spAutoFit/>
          </a:bodyPr>
          <a:lstStyle/>
          <a:p>
            <a:r>
              <a:rPr lang="en-US" sz="1600" dirty="0"/>
              <a:t>Data resource:</a:t>
            </a:r>
          </a:p>
          <a:p>
            <a:endParaRPr lang="en-US" sz="1600" dirty="0"/>
          </a:p>
          <a:p>
            <a:r>
              <a:rPr lang="en-US" sz="1600" dirty="0"/>
              <a:t>https://</a:t>
            </a:r>
            <a:r>
              <a:rPr lang="en-US" sz="1600" dirty="0" err="1"/>
              <a:t>drive.google.com</a:t>
            </a:r>
            <a:r>
              <a:rPr lang="en-US" sz="1600" dirty="0"/>
              <a:t>/file/d/1Dn1BZD3YxgBQJSIjbfNnmCFlDW2jdQGD/view</a:t>
            </a:r>
          </a:p>
          <a:p>
            <a:endParaRPr lang="en-US" dirty="0"/>
          </a:p>
        </p:txBody>
      </p:sp>
      <p:sp>
        <p:nvSpPr>
          <p:cNvPr id="6" name="Google Shape;142;p20">
            <a:extLst>
              <a:ext uri="{FF2B5EF4-FFF2-40B4-BE49-F238E27FC236}">
                <a16:creationId xmlns:a16="http://schemas.microsoft.com/office/drawing/2014/main" id="{EF4F252E-95FD-BD4D-8EC4-47D2A705B0A2}"/>
              </a:ext>
            </a:extLst>
          </p:cNvPr>
          <p:cNvSpPr txBox="1">
            <a:spLocks/>
          </p:cNvSpPr>
          <p:nvPr/>
        </p:nvSpPr>
        <p:spPr>
          <a:xfrm>
            <a:off x="572947" y="2587214"/>
            <a:ext cx="7772400" cy="1470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US" sz="3600" b="1" dirty="0">
                <a:solidFill>
                  <a:schemeClr val="tx1"/>
                </a:solidFill>
              </a:rPr>
              <a:t>Data exploration</a:t>
            </a:r>
          </a:p>
        </p:txBody>
      </p:sp>
      <p:sp>
        <p:nvSpPr>
          <p:cNvPr id="9" name="TextBox 8">
            <a:extLst>
              <a:ext uri="{FF2B5EF4-FFF2-40B4-BE49-F238E27FC236}">
                <a16:creationId xmlns:a16="http://schemas.microsoft.com/office/drawing/2014/main" id="{6098E8E4-5EA8-F542-B155-58C139E0AA3B}"/>
              </a:ext>
            </a:extLst>
          </p:cNvPr>
          <p:cNvSpPr txBox="1"/>
          <p:nvPr/>
        </p:nvSpPr>
        <p:spPr>
          <a:xfrm>
            <a:off x="526647" y="3981420"/>
            <a:ext cx="7610354" cy="1785104"/>
          </a:xfrm>
          <a:prstGeom prst="rect">
            <a:avLst/>
          </a:prstGeom>
          <a:noFill/>
        </p:spPr>
        <p:txBody>
          <a:bodyPr wrap="square" rtlCol="0">
            <a:spAutoFit/>
          </a:bodyPr>
          <a:lstStyle/>
          <a:p>
            <a:r>
              <a:rPr lang="en-US" sz="1600" dirty="0"/>
              <a:t>Our raw data includes two csv files. </a:t>
            </a:r>
          </a:p>
          <a:p>
            <a:pPr marL="285750" indent="-285750">
              <a:buFont typeface="Arial" panose="020B0604020202020204" pitchFamily="34" charset="0"/>
              <a:buChar char="•"/>
            </a:pPr>
            <a:r>
              <a:rPr lang="en-US" sz="1600" dirty="0" err="1"/>
              <a:t>movies.csv</a:t>
            </a:r>
            <a:r>
              <a:rPr lang="en-US" sz="1600" dirty="0"/>
              <a:t> contains information about movie ID, movie names, released year and genres.</a:t>
            </a:r>
          </a:p>
          <a:p>
            <a:pPr marL="285750" indent="-285750">
              <a:buFont typeface="Arial" panose="020B0604020202020204" pitchFamily="34" charset="0"/>
              <a:buChar char="•"/>
            </a:pPr>
            <a:r>
              <a:rPr lang="en-US" sz="1600" dirty="0" err="1"/>
              <a:t>ratings.csv</a:t>
            </a:r>
            <a:r>
              <a:rPr lang="en-US" sz="1600" dirty="0"/>
              <a:t> contains information about user ID, movie ID, ratings, and timestamps.</a:t>
            </a:r>
          </a:p>
          <a:p>
            <a:endParaRPr lang="en-US" sz="1600"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526647" y="649508"/>
            <a:ext cx="7772400" cy="1470000"/>
          </a:xfrm>
          <a:prstGeom prst="rect">
            <a:avLst/>
          </a:prstGeom>
        </p:spPr>
        <p:txBody>
          <a:bodyPr spcFirstLastPara="1" wrap="square" lIns="91425" tIns="45700" rIns="91425" bIns="45700" anchor="ctr" anchorCtr="0">
            <a:noAutofit/>
          </a:bodyPr>
          <a:lstStyle/>
          <a:p>
            <a:pPr lvl="0" algn="l"/>
            <a:r>
              <a:rPr lang="en-US" sz="3600" b="1" dirty="0">
                <a:solidFill>
                  <a:schemeClr val="tx1"/>
                </a:solidFill>
              </a:rPr>
              <a:t>Data exploration</a:t>
            </a:r>
          </a:p>
        </p:txBody>
      </p:sp>
      <p:sp>
        <p:nvSpPr>
          <p:cNvPr id="143" name="Google Shape;143;p2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2" name="TextBox 1">
            <a:extLst>
              <a:ext uri="{FF2B5EF4-FFF2-40B4-BE49-F238E27FC236}">
                <a16:creationId xmlns:a16="http://schemas.microsoft.com/office/drawing/2014/main" id="{267ABD99-C053-424F-85C6-FF97A20A4AC7}"/>
              </a:ext>
            </a:extLst>
          </p:cNvPr>
          <p:cNvSpPr txBox="1"/>
          <p:nvPr/>
        </p:nvSpPr>
        <p:spPr>
          <a:xfrm>
            <a:off x="4253694" y="3830552"/>
            <a:ext cx="4433106"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Since the format of raw data in </a:t>
            </a:r>
            <a:r>
              <a:rPr lang="en-US" sz="1600" b="1" dirty="0" err="1"/>
              <a:t>movies.csv</a:t>
            </a:r>
            <a:r>
              <a:rPr lang="en-US" sz="1600" b="1" dirty="0"/>
              <a:t> </a:t>
            </a:r>
            <a:r>
              <a:rPr lang="en-US" sz="1600" dirty="0"/>
              <a:t>is hard to handle in the following data mining process, we transformed it a little bit in excel at first.</a:t>
            </a:r>
          </a:p>
          <a:p>
            <a:pPr marL="285750" indent="-285750">
              <a:buFont typeface="Arial" panose="020B0604020202020204" pitchFamily="34" charset="0"/>
              <a:buChar char="•"/>
            </a:pPr>
            <a:r>
              <a:rPr lang="en-US" sz="1600" dirty="0"/>
              <a:t>Timestamp in </a:t>
            </a:r>
            <a:r>
              <a:rPr lang="en-US" sz="1600" b="1" dirty="0" err="1"/>
              <a:t>ratings.csv</a:t>
            </a:r>
            <a:r>
              <a:rPr lang="en-US" sz="1600" b="1" dirty="0"/>
              <a:t> </a:t>
            </a:r>
            <a:r>
              <a:rPr lang="en-US" sz="1600" dirty="0"/>
              <a:t>is not strongly related to our concerns, so we ignore this variable in the following process.</a:t>
            </a:r>
          </a:p>
        </p:txBody>
      </p:sp>
      <p:pic>
        <p:nvPicPr>
          <p:cNvPr id="4" name="Picture 3" descr="A screenshot of a cell phone&#10;&#10;Description automatically generated">
            <a:extLst>
              <a:ext uri="{FF2B5EF4-FFF2-40B4-BE49-F238E27FC236}">
                <a16:creationId xmlns:a16="http://schemas.microsoft.com/office/drawing/2014/main" id="{F7FDFE8B-E8E7-B24C-9172-B2936EED3853}"/>
              </a:ext>
            </a:extLst>
          </p:cNvPr>
          <p:cNvPicPr>
            <a:picLocks noChangeAspect="1"/>
          </p:cNvPicPr>
          <p:nvPr/>
        </p:nvPicPr>
        <p:blipFill>
          <a:blip r:embed="rId3"/>
          <a:stretch>
            <a:fillRect/>
          </a:stretch>
        </p:blipFill>
        <p:spPr>
          <a:xfrm>
            <a:off x="744596" y="1686436"/>
            <a:ext cx="6443682" cy="1470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56B43FD-64FB-5940-982F-7345368EADDE}"/>
              </a:ext>
            </a:extLst>
          </p:cNvPr>
          <p:cNvPicPr>
            <a:picLocks noChangeAspect="1"/>
          </p:cNvPicPr>
          <p:nvPr/>
        </p:nvPicPr>
        <p:blipFill>
          <a:blip r:embed="rId4"/>
          <a:stretch>
            <a:fillRect/>
          </a:stretch>
        </p:blipFill>
        <p:spPr>
          <a:xfrm>
            <a:off x="744596" y="3619438"/>
            <a:ext cx="3348943" cy="2061764"/>
          </a:xfrm>
          <a:prstGeom prst="rect">
            <a:avLst/>
          </a:prstGeom>
        </p:spPr>
      </p:pic>
    </p:spTree>
    <p:extLst>
      <p:ext uri="{BB962C8B-B14F-4D97-AF65-F5344CB8AC3E}">
        <p14:creationId xmlns:p14="http://schemas.microsoft.com/office/powerpoint/2010/main" val="2011414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ctrTitle"/>
          </p:nvPr>
        </p:nvSpPr>
        <p:spPr>
          <a:xfrm>
            <a:off x="685800" y="607389"/>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dirty="0"/>
              <a:t>Visualization and processing</a:t>
            </a:r>
            <a:endParaRPr sz="3600" b="1" dirty="0"/>
          </a:p>
        </p:txBody>
      </p:sp>
      <p:sp>
        <p:nvSpPr>
          <p:cNvPr id="152" name="Google Shape;152;p2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5" name="Picture 4" descr="A screenshot of a cell phone&#10;&#10;Description automatically generated">
            <a:extLst>
              <a:ext uri="{FF2B5EF4-FFF2-40B4-BE49-F238E27FC236}">
                <a16:creationId xmlns:a16="http://schemas.microsoft.com/office/drawing/2014/main" id="{B8E97C27-1ED9-1140-B02C-8BDB6576A29C}"/>
              </a:ext>
            </a:extLst>
          </p:cNvPr>
          <p:cNvPicPr>
            <a:picLocks noChangeAspect="1"/>
          </p:cNvPicPr>
          <p:nvPr/>
        </p:nvPicPr>
        <p:blipFill>
          <a:blip r:embed="rId3"/>
          <a:stretch>
            <a:fillRect/>
          </a:stretch>
        </p:blipFill>
        <p:spPr>
          <a:xfrm>
            <a:off x="1279323" y="1638985"/>
            <a:ext cx="6325244" cy="2196936"/>
          </a:xfrm>
          <a:prstGeom prst="rect">
            <a:avLst/>
          </a:prstGeom>
        </p:spPr>
      </p:pic>
      <p:sp>
        <p:nvSpPr>
          <p:cNvPr id="6" name="TextBox 5">
            <a:extLst>
              <a:ext uri="{FF2B5EF4-FFF2-40B4-BE49-F238E27FC236}">
                <a16:creationId xmlns:a16="http://schemas.microsoft.com/office/drawing/2014/main" id="{CA595FDE-C0A7-3841-A43D-A0D38B7966FE}"/>
              </a:ext>
            </a:extLst>
          </p:cNvPr>
          <p:cNvSpPr txBox="1"/>
          <p:nvPr/>
        </p:nvSpPr>
        <p:spPr>
          <a:xfrm>
            <a:off x="685800" y="4013043"/>
            <a:ext cx="77724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Taking some tricks in excel, we convert data in </a:t>
            </a:r>
            <a:r>
              <a:rPr lang="en-US" sz="1600" b="1" dirty="0" err="1"/>
              <a:t>movies.csv</a:t>
            </a:r>
            <a:r>
              <a:rPr lang="en-US" sz="1600" b="1" dirty="0"/>
              <a:t> </a:t>
            </a:r>
            <a:r>
              <a:rPr lang="en-US" sz="1600" dirty="0"/>
              <a:t>to the above format.</a:t>
            </a:r>
          </a:p>
          <a:p>
            <a:pPr marL="285750" indent="-285750">
              <a:buFont typeface="Arial" panose="020B0604020202020204" pitchFamily="34" charset="0"/>
              <a:buChar char="•"/>
            </a:pPr>
            <a:r>
              <a:rPr lang="en-US" sz="1600" dirty="0"/>
              <a:t>In addition, for genres, we convert this categorical data into dummies in R.</a:t>
            </a:r>
          </a:p>
        </p:txBody>
      </p:sp>
      <p:pic>
        <p:nvPicPr>
          <p:cNvPr id="8" name="Picture 7" descr="A picture containing large, white&#10;&#10;Description automatically generated">
            <a:extLst>
              <a:ext uri="{FF2B5EF4-FFF2-40B4-BE49-F238E27FC236}">
                <a16:creationId xmlns:a16="http://schemas.microsoft.com/office/drawing/2014/main" id="{E7312B17-D05A-0448-AC82-A7B731AE0BC7}"/>
              </a:ext>
            </a:extLst>
          </p:cNvPr>
          <p:cNvPicPr>
            <a:picLocks noChangeAspect="1"/>
          </p:cNvPicPr>
          <p:nvPr/>
        </p:nvPicPr>
        <p:blipFill>
          <a:blip r:embed="rId4"/>
          <a:stretch>
            <a:fillRect/>
          </a:stretch>
        </p:blipFill>
        <p:spPr>
          <a:xfrm>
            <a:off x="1886679" y="4609418"/>
            <a:ext cx="5264028" cy="18087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ctrTitle"/>
          </p:nvPr>
        </p:nvSpPr>
        <p:spPr>
          <a:xfrm>
            <a:off x="685800" y="607389"/>
            <a:ext cx="7772400" cy="1470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600" b="1" dirty="0"/>
              <a:t>Visualization and processing</a:t>
            </a:r>
            <a:endParaRPr sz="3600" b="1" dirty="0"/>
          </a:p>
        </p:txBody>
      </p:sp>
      <p:sp>
        <p:nvSpPr>
          <p:cNvPr id="152" name="Google Shape;152;p2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6" name="TextBox 5">
            <a:extLst>
              <a:ext uri="{FF2B5EF4-FFF2-40B4-BE49-F238E27FC236}">
                <a16:creationId xmlns:a16="http://schemas.microsoft.com/office/drawing/2014/main" id="{CA595FDE-C0A7-3841-A43D-A0D38B7966FE}"/>
              </a:ext>
            </a:extLst>
          </p:cNvPr>
          <p:cNvSpPr txBox="1"/>
          <p:nvPr/>
        </p:nvSpPr>
        <p:spPr>
          <a:xfrm>
            <a:off x="408007" y="1921357"/>
            <a:ext cx="7772400" cy="3416320"/>
          </a:xfrm>
          <a:prstGeom prst="rect">
            <a:avLst/>
          </a:prstGeom>
          <a:noFill/>
        </p:spPr>
        <p:txBody>
          <a:bodyPr wrap="square" rtlCol="0">
            <a:spAutoFit/>
          </a:bodyPr>
          <a:lstStyle/>
          <a:p>
            <a:pPr marL="285750" indent="-285750">
              <a:buFont typeface="Arial" panose="020B0604020202020204" pitchFamily="34" charset="0"/>
              <a:buChar char="•"/>
            </a:pPr>
            <a:r>
              <a:rPr lang="en-US" sz="1800" dirty="0"/>
              <a:t>For movies, we only have two variables to characterize them (excluding ID and names). So, first pop up in our mind, we want to find best movies (based on ratings by users) in each genre or in each time period.</a:t>
            </a:r>
          </a:p>
          <a:p>
            <a:endParaRPr lang="en-US" sz="1800" dirty="0"/>
          </a:p>
          <a:p>
            <a:pPr marL="285750" indent="-285750">
              <a:buFont typeface="Arial" panose="020B0604020202020204" pitchFamily="34" charset="0"/>
              <a:buChar char="•"/>
            </a:pPr>
            <a:r>
              <a:rPr lang="en-US" sz="1800" dirty="0"/>
              <a:t>Making and visualizing these top10 rankings could do a help for us to understand the data and could also be a reference for recommendations.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We offer some examples of visualizations here, which include “best movies in 1980s”, “best movies in 1990s”, “best movies in 2000s”, “best action movies”, “best drama movies” and “best Sci-Fi movies”.</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407955688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1484</Words>
  <Application>Microsoft Macintosh PowerPoint</Application>
  <PresentationFormat>On-screen Show (4:3)</PresentationFormat>
  <Paragraphs>196</Paragraphs>
  <Slides>31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Century Gothic</vt:lpstr>
      <vt:lpstr>Office Theme</vt:lpstr>
      <vt:lpstr>PowerPoint Presentation</vt:lpstr>
      <vt:lpstr>Agenda</vt:lpstr>
      <vt:lpstr>Introduction</vt:lpstr>
      <vt:lpstr>Introduction</vt:lpstr>
      <vt:lpstr>Project selection and problem definition</vt:lpstr>
      <vt:lpstr>Data collection</vt:lpstr>
      <vt:lpstr>Data exploration</vt:lpstr>
      <vt:lpstr>Visualization and processing</vt:lpstr>
      <vt:lpstr>Visualization and processing</vt:lpstr>
      <vt:lpstr>Visualization and processing</vt:lpstr>
      <vt:lpstr>PowerPoint Presentation</vt:lpstr>
      <vt:lpstr>PowerPoint Presentation</vt:lpstr>
      <vt:lpstr>PowerPoint Presentation</vt:lpstr>
      <vt:lpstr>PowerPoint Presentation</vt:lpstr>
      <vt:lpstr>PowerPoint Presentation</vt:lpstr>
      <vt:lpstr>PowerPoint Presentation</vt:lpstr>
      <vt:lpstr>Dimension reduction and variable selection</vt:lpstr>
      <vt:lpstr>Model exploration and selection</vt:lpstr>
      <vt:lpstr>Model exploration and selection</vt:lpstr>
      <vt:lpstr>Model exploration and selection</vt:lpstr>
      <vt:lpstr>Model exploration and selection</vt:lpstr>
      <vt:lpstr>Model exploration and selection</vt:lpstr>
      <vt:lpstr>Model exploration and selection</vt:lpstr>
      <vt:lpstr>Model performance evaluation</vt:lpstr>
      <vt:lpstr>Model performance evaluation</vt:lpstr>
      <vt:lpstr>Model performance evaluation</vt:lpstr>
      <vt:lpstr>Model performance evaluation</vt:lpstr>
      <vt:lpstr>Model performance evaluation</vt:lpstr>
      <vt:lpstr>Model performance evaluation Performance visualization</vt:lpstr>
      <vt:lpstr>Future work</vt:lpstr>
      <vt:lpstr>Thank you for listening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25</cp:revision>
  <dcterms:modified xsi:type="dcterms:W3CDTF">2020-12-10T19:32:57Z</dcterms:modified>
</cp:coreProperties>
</file>